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Arial Black"/>
      <p:regular r:id="rId28"/>
    </p:embeddedFont>
    <p:embeddedFont>
      <p:font typeface="Cambria Math"/>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ArialBlack-regular.fntdata"/><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CambriaMath-regular.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png>
</file>

<file path=ppt/media/image13.png>
</file>

<file path=ppt/media/image16.png>
</file>

<file path=ppt/media/image17.png>
</file>

<file path=ppt/media/image19.png>
</file>

<file path=ppt/media/image2.png>
</file>

<file path=ppt/media/image21.png>
</file>

<file path=ppt/media/image23.png>
</file>

<file path=ppt/media/image24.png>
</file>

<file path=ppt/media/image25.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6.png>
</file>

<file path=ppt/media/image47.png>
</file>

<file path=ppt/media/image48.png>
</file>

<file path=ppt/media/image49.png>
</file>

<file path=ppt/media/image5.jpg>
</file>

<file path=ppt/media/image50.png>
</file>

<file path=ppt/media/image51.png>
</file>

<file path=ppt/media/image53.png>
</file>

<file path=ppt/media/image54.png>
</file>

<file path=ppt/media/image55.png>
</file>

<file path=ppt/media/image57.png>
</file>

<file path=ppt/media/image59.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8556916ff6_1_7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28556916ff6_1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8556916ff6_1_168: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g28556916ff6_1_1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8556916ff6_1_178: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g28556916ff6_1_1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8556916ff6_1_1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5" name="Google Shape;245;g28556916ff6_1_18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6" name="Google Shape;246;g28556916ff6_1_18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8556916ff6_1_1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8" name="Google Shape;258;g28556916ff6_1_19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g28556916ff6_1_19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8556916ff6_1_2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0" name="Google Shape;270;g28556916ff6_1_20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g28556916ff6_1_20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8556916ff6_1_2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2" name="Google Shape;282;g28556916ff6_1_2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g28556916ff6_1_2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8556916ff6_1_2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5" name="Google Shape;295;g28556916ff6_1_2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g28556916ff6_1_2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8556916ff6_1_2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9" name="Google Shape;309;g28556916ff6_1_2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0" name="Google Shape;310;g28556916ff6_1_24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8556916ff6_1_2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1" name="Google Shape;321;g28556916ff6_1_25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g28556916ff6_1_25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8556916ff6_1_2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4" name="Google Shape;334;g28556916ff6_1_26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5" name="Google Shape;335;g28556916ff6_1_26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8556916ff6_1_8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28556916ff6_1_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8556916ff6_1_2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9" name="Google Shape;349;g28556916ff6_1_27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0" name="Google Shape;350;g28556916ff6_1_27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8556916ff6_1_2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1" name="Google Shape;361;g28556916ff6_1_29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g28556916ff6_1_29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8556916ff6_1_98: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g28556916ff6_1_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8556916ff6_1_108: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g28556916ff6_1_1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8556916ff6_1_122: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g28556916ff6_1_1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8556916ff6_1_13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g28556916ff6_1_1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8556916ff6_1_14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g28556916ff6_1_1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8556916ff6_1_14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g28556916ff6_1_1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8556916ff6_1_15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g28556916ff6_1_1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58" name="Google Shape;58;p1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59" name="Google Shape;59;p1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 name="Shape 60"/>
        <p:cNvGrpSpPr/>
        <p:nvPr/>
      </p:nvGrpSpPr>
      <p:grpSpPr>
        <a:xfrm>
          <a:off x="0" y="0"/>
          <a:ext cx="0" cy="0"/>
          <a:chOff x="0" y="0"/>
          <a:chExt cx="0" cy="0"/>
        </a:xfrm>
      </p:grpSpPr>
      <p:sp>
        <p:nvSpPr>
          <p:cNvPr id="61" name="Google Shape;61;p15"/>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2" name="Google Shape;62;p15"/>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63" name="Google Shape;63;p1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4" name="Google Shape;64;p1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5" name="Google Shape;65;p1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6" name="Shape 66"/>
        <p:cNvGrpSpPr/>
        <p:nvPr/>
      </p:nvGrpSpPr>
      <p:grpSpPr>
        <a:xfrm>
          <a:off x="0" y="0"/>
          <a:ext cx="0" cy="0"/>
          <a:chOff x="0" y="0"/>
          <a:chExt cx="0" cy="0"/>
        </a:xfrm>
      </p:grpSpPr>
      <p:sp>
        <p:nvSpPr>
          <p:cNvPr id="67" name="Google Shape;67;p16"/>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8" name="Google Shape;68;p16"/>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9" name="Google Shape;69;p1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0" name="Google Shape;70;p1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1" name="Google Shape;71;p1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2" name="Shape 72"/>
        <p:cNvGrpSpPr/>
        <p:nvPr/>
      </p:nvGrpSpPr>
      <p:grpSpPr>
        <a:xfrm>
          <a:off x="0" y="0"/>
          <a:ext cx="0" cy="0"/>
          <a:chOff x="0" y="0"/>
          <a:chExt cx="0" cy="0"/>
        </a:xfrm>
      </p:grpSpPr>
      <p:sp>
        <p:nvSpPr>
          <p:cNvPr id="73" name="Google Shape;73;p17"/>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4" name="Google Shape;74;p17"/>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75" name="Google Shape;75;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8" name="Shape 78"/>
        <p:cNvGrpSpPr/>
        <p:nvPr/>
      </p:nvGrpSpPr>
      <p:grpSpPr>
        <a:xfrm>
          <a:off x="0" y="0"/>
          <a:ext cx="0" cy="0"/>
          <a:chOff x="0" y="0"/>
          <a:chExt cx="0" cy="0"/>
        </a:xfrm>
      </p:grpSpPr>
      <p:sp>
        <p:nvSpPr>
          <p:cNvPr id="79" name="Google Shape;79;p18"/>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0" name="Google Shape;80;p18"/>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1" name="Google Shape;81;p18"/>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2" name="Google Shape;82;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 name="Google Shape;83;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 name="Google Shape;84;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5" name="Shape 85"/>
        <p:cNvGrpSpPr/>
        <p:nvPr/>
      </p:nvGrpSpPr>
      <p:grpSpPr>
        <a:xfrm>
          <a:off x="0" y="0"/>
          <a:ext cx="0" cy="0"/>
          <a:chOff x="0" y="0"/>
          <a:chExt cx="0" cy="0"/>
        </a:xfrm>
      </p:grpSpPr>
      <p:sp>
        <p:nvSpPr>
          <p:cNvPr id="86" name="Google Shape;86;p19"/>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7" name="Google Shape;87;p19"/>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8" name="Google Shape;88;p19"/>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9" name="Google Shape;89;p19"/>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90" name="Google Shape;90;p19"/>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1" name="Google Shape;91;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2" name="Google Shape;92;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20"/>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6" name="Google Shape;96;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1" name="Google Shape;101;p21"/>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02" name="Google Shape;102;p21"/>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03" name="Google Shape;103;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8" name="Google Shape;108;p22"/>
          <p:cNvSpPr/>
          <p:nvPr>
            <p:ph idx="2" type="pic"/>
          </p:nvPr>
        </p:nvSpPr>
        <p:spPr>
          <a:xfrm>
            <a:off x="3887391" y="740569"/>
            <a:ext cx="4629150" cy="3655219"/>
          </a:xfrm>
          <a:prstGeom prst="rect">
            <a:avLst/>
          </a:prstGeom>
          <a:noFill/>
          <a:ln>
            <a:noFill/>
          </a:ln>
        </p:spPr>
      </p:sp>
      <p:sp>
        <p:nvSpPr>
          <p:cNvPr id="109" name="Google Shape;109;p22"/>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0" name="Google Shape;110;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5" name="Google Shape;115;p23"/>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6" name="Google Shape;116;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7" name="Google Shape;117;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8" name="Google Shape;118;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1" name="Google Shape;121;p24"/>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2" name="Google Shape;122;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3" name="Google Shape;123;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8.png"/><Relationship Id="rId5" Type="http://schemas.openxmlformats.org/officeDocument/2006/relationships/image" Target="../media/image1.pn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42.png"/><Relationship Id="rId4" Type="http://schemas.openxmlformats.org/officeDocument/2006/relationships/image" Target="../media/image41.png"/><Relationship Id="rId5" Type="http://schemas.openxmlformats.org/officeDocument/2006/relationships/image" Target="../media/image4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4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5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4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51.png"/><Relationship Id="rId4" Type="http://schemas.openxmlformats.org/officeDocument/2006/relationships/image" Target="../media/image5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40.png"/><Relationship Id="rId4" Type="http://schemas.openxmlformats.org/officeDocument/2006/relationships/image" Target="../media/image5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53.png"/><Relationship Id="rId4" Type="http://schemas.openxmlformats.org/officeDocument/2006/relationships/image" Target="../media/image48.png"/><Relationship Id="rId5" Type="http://schemas.openxmlformats.org/officeDocument/2006/relationships/image" Target="../media/image5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9.png"/><Relationship Id="rId5" Type="http://schemas.openxmlformats.org/officeDocument/2006/relationships/image" Target="../media/image32.png"/><Relationship Id="rId6"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21.png"/><Relationship Id="rId5" Type="http://schemas.openxmlformats.org/officeDocument/2006/relationships/image" Target="../media/image39.png"/><Relationship Id="rId6"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24.png"/><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34.png"/><Relationship Id="rId4"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3.png"/><Relationship Id="rId4" Type="http://schemas.openxmlformats.org/officeDocument/2006/relationships/image" Target="../media/image30.png"/><Relationship Id="rId5" Type="http://schemas.openxmlformats.org/officeDocument/2006/relationships/image" Target="../media/image35.png"/><Relationship Id="rId6" Type="http://schemas.openxmlformats.org/officeDocument/2006/relationships/image" Target="../media/image36.png"/><Relationship Id="rId7" Type="http://schemas.openxmlformats.org/officeDocument/2006/relationships/image" Target="../media/image37.png"/><Relationship Id="rId8" Type="http://schemas.openxmlformats.org/officeDocument/2006/relationships/image" Target="../media/image5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38.png"/><Relationship Id="rId4" Type="http://schemas.openxmlformats.org/officeDocument/2006/relationships/image" Target="../media/image29.png"/><Relationship Id="rId9" Type="http://schemas.openxmlformats.org/officeDocument/2006/relationships/image" Target="../media/image28.png"/><Relationship Id="rId5" Type="http://schemas.openxmlformats.org/officeDocument/2006/relationships/image" Target="../media/image33.png"/><Relationship Id="rId6" Type="http://schemas.openxmlformats.org/officeDocument/2006/relationships/image" Target="../media/image46.png"/><Relationship Id="rId7" Type="http://schemas.openxmlformats.org/officeDocument/2006/relationships/image" Target="../media/image31.png"/><Relationship Id="rId8"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mt="60000"/>
          </a:blip>
          <a:stretch>
            <a:fillRect/>
          </a:stretch>
        </a:blipFill>
      </p:bgPr>
    </p:bg>
    <p:spTree>
      <p:nvGrpSpPr>
        <p:cNvPr id="128" name="Shape 128"/>
        <p:cNvGrpSpPr/>
        <p:nvPr/>
      </p:nvGrpSpPr>
      <p:grpSpPr>
        <a:xfrm>
          <a:off x="0" y="0"/>
          <a:ext cx="0" cy="0"/>
          <a:chOff x="0" y="0"/>
          <a:chExt cx="0" cy="0"/>
        </a:xfrm>
      </p:grpSpPr>
      <p:sp>
        <p:nvSpPr>
          <p:cNvPr id="129" name="Google Shape;129;p25"/>
          <p:cNvSpPr/>
          <p:nvPr/>
        </p:nvSpPr>
        <p:spPr>
          <a:xfrm>
            <a:off x="2330525" y="128000"/>
            <a:ext cx="5183400" cy="13158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i="0" lang="en" sz="4100" u="none" cap="none" strike="noStrike">
                <a:solidFill>
                  <a:srgbClr val="FFD966"/>
                </a:solidFill>
                <a:latin typeface="Calibri"/>
                <a:ea typeface="Calibri"/>
                <a:cs typeface="Calibri"/>
                <a:sym typeface="Calibri"/>
              </a:rPr>
              <a:t>Week-6 (Discussion)</a:t>
            </a:r>
            <a:endParaRPr sz="1100"/>
          </a:p>
          <a:p>
            <a:pPr indent="0" lvl="0" marL="0" marR="0" rtl="0" algn="ctr">
              <a:spcBef>
                <a:spcPts val="0"/>
              </a:spcBef>
              <a:spcAft>
                <a:spcPts val="0"/>
              </a:spcAft>
              <a:buNone/>
            </a:pPr>
            <a:r>
              <a:rPr b="1" i="0" lang="en" sz="4100" u="none" cap="none" strike="noStrike">
                <a:solidFill>
                  <a:srgbClr val="FFD966"/>
                </a:solidFill>
                <a:latin typeface="Calibri"/>
                <a:ea typeface="Calibri"/>
                <a:cs typeface="Calibri"/>
                <a:sym typeface="Calibri"/>
              </a:rPr>
              <a:t>2</a:t>
            </a:r>
            <a:r>
              <a:rPr b="1" baseline="30000" i="0" lang="en" sz="4100" u="none" cap="none" strike="noStrike">
                <a:solidFill>
                  <a:srgbClr val="FFD966"/>
                </a:solidFill>
                <a:latin typeface="Calibri"/>
                <a:ea typeface="Calibri"/>
                <a:cs typeface="Calibri"/>
                <a:sym typeface="Calibri"/>
              </a:rPr>
              <a:t>nd</a:t>
            </a:r>
            <a:r>
              <a:rPr b="1" i="0" lang="en" sz="4100" u="none" cap="none" strike="noStrike">
                <a:solidFill>
                  <a:srgbClr val="FFD966"/>
                </a:solidFill>
                <a:latin typeface="Calibri"/>
                <a:ea typeface="Calibri"/>
                <a:cs typeface="Calibri"/>
                <a:sym typeface="Calibri"/>
              </a:rPr>
              <a:t> September, 2024</a:t>
            </a:r>
            <a:endParaRPr b="1" i="0" sz="4100" u="none" cap="none" strike="noStrike">
              <a:solidFill>
                <a:srgbClr val="FFD966"/>
              </a:solidFill>
              <a:latin typeface="Calibri"/>
              <a:ea typeface="Calibri"/>
              <a:cs typeface="Calibri"/>
              <a:sym typeface="Calibri"/>
            </a:endParaRPr>
          </a:p>
        </p:txBody>
      </p:sp>
      <p:pic>
        <p:nvPicPr>
          <p:cNvPr id="130" name="Google Shape;130;p25"/>
          <p:cNvPicPr preferRelativeResize="0"/>
          <p:nvPr/>
        </p:nvPicPr>
        <p:blipFill rotWithShape="1">
          <a:blip r:embed="rId4">
            <a:alphaModFix/>
          </a:blip>
          <a:srcRect b="0" l="0" r="0" t="0"/>
          <a:stretch/>
        </p:blipFill>
        <p:spPr>
          <a:xfrm>
            <a:off x="91911" y="122195"/>
            <a:ext cx="1477652" cy="1477652"/>
          </a:xfrm>
          <a:prstGeom prst="rect">
            <a:avLst/>
          </a:prstGeom>
          <a:noFill/>
          <a:ln>
            <a:noFill/>
          </a:ln>
        </p:spPr>
      </p:pic>
      <p:pic>
        <p:nvPicPr>
          <p:cNvPr id="131" name="Google Shape;131;p25"/>
          <p:cNvPicPr preferRelativeResize="0"/>
          <p:nvPr/>
        </p:nvPicPr>
        <p:blipFill rotWithShape="1">
          <a:blip r:embed="rId5">
            <a:alphaModFix/>
          </a:blip>
          <a:srcRect b="0" l="0" r="0" t="0"/>
          <a:stretch/>
        </p:blipFill>
        <p:spPr>
          <a:xfrm>
            <a:off x="7858547" y="226219"/>
            <a:ext cx="1133573" cy="1269602"/>
          </a:xfrm>
          <a:prstGeom prst="rect">
            <a:avLst/>
          </a:prstGeom>
          <a:noFill/>
          <a:ln>
            <a:noFill/>
          </a:ln>
        </p:spPr>
      </p:pic>
      <p:sp>
        <p:nvSpPr>
          <p:cNvPr id="132" name="Google Shape;132;p25"/>
          <p:cNvSpPr txBox="1"/>
          <p:nvPr/>
        </p:nvSpPr>
        <p:spPr>
          <a:xfrm>
            <a:off x="0" y="1922667"/>
            <a:ext cx="7335077" cy="1882919"/>
          </a:xfrm>
          <a:prstGeom prst="rect">
            <a:avLst/>
          </a:prstGeom>
          <a:solidFill>
            <a:srgbClr val="FFE699">
              <a:alpha val="74901"/>
            </a:srgbClr>
          </a:solid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 sz="3000" u="none" cap="none" strike="noStrike">
                <a:solidFill>
                  <a:srgbClr val="548135"/>
                </a:solidFill>
                <a:latin typeface="Arial Black"/>
                <a:ea typeface="Arial Black"/>
                <a:cs typeface="Arial Black"/>
                <a:sym typeface="Arial Black"/>
              </a:rPr>
              <a:t>Introduction to Machine Learning</a:t>
            </a:r>
            <a:endParaRPr sz="1800">
              <a:solidFill>
                <a:srgbClr val="548135"/>
              </a:solidFill>
              <a:latin typeface="Arial Black"/>
              <a:ea typeface="Arial Black"/>
              <a:cs typeface="Arial Black"/>
              <a:sym typeface="Arial Black"/>
            </a:endParaRPr>
          </a:p>
          <a:p>
            <a:pPr indent="0" lvl="0" marL="0" marR="0" rtl="0" algn="l">
              <a:lnSpc>
                <a:spcPct val="150000"/>
              </a:lnSpc>
              <a:spcBef>
                <a:spcPts val="0"/>
              </a:spcBef>
              <a:spcAft>
                <a:spcPts val="0"/>
              </a:spcAft>
              <a:buNone/>
            </a:pPr>
            <a:r>
              <a:rPr b="1" lang="en" sz="1500">
                <a:solidFill>
                  <a:srgbClr val="548135"/>
                </a:solidFill>
                <a:latin typeface="Arial"/>
                <a:ea typeface="Arial"/>
                <a:cs typeface="Arial"/>
                <a:sym typeface="Arial"/>
              </a:rPr>
              <a:t>Prof. Balaraman Ravindran</a:t>
            </a:r>
            <a:endParaRPr sz="1100"/>
          </a:p>
          <a:p>
            <a:pPr indent="0" lvl="0" marL="0" marR="0" rtl="0" algn="l">
              <a:lnSpc>
                <a:spcPct val="150000"/>
              </a:lnSpc>
              <a:spcBef>
                <a:spcPts val="0"/>
              </a:spcBef>
              <a:spcAft>
                <a:spcPts val="0"/>
              </a:spcAft>
              <a:buNone/>
            </a:pPr>
            <a:r>
              <a:rPr b="1" lang="en" sz="1500">
                <a:solidFill>
                  <a:srgbClr val="548135"/>
                </a:solidFill>
                <a:latin typeface="Arial"/>
                <a:ea typeface="Arial"/>
                <a:cs typeface="Arial"/>
                <a:sym typeface="Arial"/>
              </a:rPr>
              <a:t>Professor and Head of the Department</a:t>
            </a:r>
            <a:endParaRPr sz="1100"/>
          </a:p>
          <a:p>
            <a:pPr indent="0" lvl="0" marL="0" marR="0" rtl="0" algn="l">
              <a:lnSpc>
                <a:spcPct val="150000"/>
              </a:lnSpc>
              <a:spcBef>
                <a:spcPts val="0"/>
              </a:spcBef>
              <a:spcAft>
                <a:spcPts val="0"/>
              </a:spcAft>
              <a:buNone/>
            </a:pPr>
            <a:r>
              <a:rPr b="1" lang="en" sz="1500">
                <a:solidFill>
                  <a:srgbClr val="548135"/>
                </a:solidFill>
                <a:latin typeface="Arial"/>
                <a:ea typeface="Arial"/>
                <a:cs typeface="Arial"/>
                <a:sym typeface="Arial"/>
              </a:rPr>
              <a:t>Department of Data Science and Artificial Intelligence </a:t>
            </a:r>
            <a:endParaRPr sz="1100"/>
          </a:p>
          <a:p>
            <a:pPr indent="0" lvl="0" marL="0" marR="0" rtl="0" algn="l">
              <a:lnSpc>
                <a:spcPct val="150000"/>
              </a:lnSpc>
              <a:spcBef>
                <a:spcPts val="0"/>
              </a:spcBef>
              <a:spcAft>
                <a:spcPts val="0"/>
              </a:spcAft>
              <a:buNone/>
            </a:pPr>
            <a:r>
              <a:rPr b="1" lang="en" sz="1500">
                <a:solidFill>
                  <a:srgbClr val="548135"/>
                </a:solidFill>
                <a:latin typeface="Arial"/>
                <a:ea typeface="Arial"/>
                <a:cs typeface="Arial"/>
                <a:sym typeface="Arial"/>
              </a:rPr>
              <a:t>IIT Madras</a:t>
            </a:r>
            <a:endParaRPr b="1" sz="1500">
              <a:solidFill>
                <a:srgbClr val="548135"/>
              </a:solidFill>
              <a:latin typeface="Arial"/>
              <a:ea typeface="Arial"/>
              <a:cs typeface="Arial"/>
              <a:sym typeface="Arial"/>
            </a:endParaRPr>
          </a:p>
        </p:txBody>
      </p:sp>
      <p:sp>
        <p:nvSpPr>
          <p:cNvPr id="133" name="Google Shape;133;p25"/>
          <p:cNvSpPr txBox="1"/>
          <p:nvPr/>
        </p:nvSpPr>
        <p:spPr>
          <a:xfrm>
            <a:off x="1" y="3965274"/>
            <a:ext cx="6440864" cy="1073756"/>
          </a:xfrm>
          <a:prstGeom prst="rect">
            <a:avLst/>
          </a:prstGeom>
          <a:solidFill>
            <a:srgbClr val="812494"/>
          </a:solid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1500">
                <a:solidFill>
                  <a:srgbClr val="FFF2CC"/>
                </a:solidFill>
                <a:latin typeface="Arial"/>
                <a:ea typeface="Arial"/>
                <a:cs typeface="Arial"/>
                <a:sym typeface="Arial"/>
              </a:rPr>
              <a:t>Ayan Paul</a:t>
            </a:r>
            <a:endParaRPr sz="1100"/>
          </a:p>
          <a:p>
            <a:pPr indent="0" lvl="0" marL="0" marR="0" rtl="0" algn="r">
              <a:lnSpc>
                <a:spcPct val="150000"/>
              </a:lnSpc>
              <a:spcBef>
                <a:spcPts val="0"/>
              </a:spcBef>
              <a:spcAft>
                <a:spcPts val="0"/>
              </a:spcAft>
              <a:buNone/>
            </a:pPr>
            <a:r>
              <a:rPr b="1" lang="en" sz="1500">
                <a:solidFill>
                  <a:srgbClr val="FFF2CC"/>
                </a:solidFill>
                <a:latin typeface="Arial"/>
                <a:ea typeface="Arial"/>
                <a:cs typeface="Arial"/>
                <a:sym typeface="Arial"/>
              </a:rPr>
              <a:t>PMRF Research Scholar </a:t>
            </a:r>
            <a:endParaRPr sz="1100"/>
          </a:p>
          <a:p>
            <a:pPr indent="0" lvl="0" marL="0" marR="0" rtl="0" algn="r">
              <a:lnSpc>
                <a:spcPct val="150000"/>
              </a:lnSpc>
              <a:spcBef>
                <a:spcPts val="0"/>
              </a:spcBef>
              <a:spcAft>
                <a:spcPts val="0"/>
              </a:spcAft>
              <a:buNone/>
            </a:pPr>
            <a:r>
              <a:rPr b="1" lang="en" sz="1500">
                <a:solidFill>
                  <a:srgbClr val="FFF2CC"/>
                </a:solidFill>
                <a:latin typeface="Arial"/>
                <a:ea typeface="Arial"/>
                <a:cs typeface="Arial"/>
                <a:sym typeface="Arial"/>
              </a:rPr>
              <a:t>IIT Kharagpur</a:t>
            </a:r>
            <a:endParaRPr b="1" sz="1500">
              <a:solidFill>
                <a:srgbClr val="FFF2CC"/>
              </a:solidFill>
              <a:latin typeface="Arial"/>
              <a:ea typeface="Arial"/>
              <a:cs typeface="Arial"/>
              <a:sym typeface="Arial"/>
            </a:endParaRPr>
          </a:p>
        </p:txBody>
      </p:sp>
      <p:pic>
        <p:nvPicPr>
          <p:cNvPr id="134" name="Google Shape;134;p25"/>
          <p:cNvPicPr preferRelativeResize="0"/>
          <p:nvPr/>
        </p:nvPicPr>
        <p:blipFill rotWithShape="1">
          <a:blip r:embed="rId6">
            <a:alphaModFix/>
          </a:blip>
          <a:srcRect b="0" l="0" r="0" t="0"/>
          <a:stretch/>
        </p:blipFill>
        <p:spPr>
          <a:xfrm>
            <a:off x="6015821" y="2197044"/>
            <a:ext cx="3128179" cy="294645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34"/>
          <p:cNvPicPr preferRelativeResize="0"/>
          <p:nvPr/>
        </p:nvPicPr>
        <p:blipFill rotWithShape="1">
          <a:blip r:embed="rId3">
            <a:alphaModFix/>
          </a:blip>
          <a:srcRect b="55947" l="24644" r="17128" t="0"/>
          <a:stretch/>
        </p:blipFill>
        <p:spPr>
          <a:xfrm>
            <a:off x="2492237" y="78089"/>
            <a:ext cx="3965714" cy="1371007"/>
          </a:xfrm>
          <a:prstGeom prst="rect">
            <a:avLst/>
          </a:prstGeom>
          <a:noFill/>
          <a:ln>
            <a:noFill/>
          </a:ln>
        </p:spPr>
      </p:pic>
      <p:grpSp>
        <p:nvGrpSpPr>
          <p:cNvPr id="231" name="Google Shape;231;p34"/>
          <p:cNvGrpSpPr/>
          <p:nvPr/>
        </p:nvGrpSpPr>
        <p:grpSpPr>
          <a:xfrm>
            <a:off x="6163591" y="1613932"/>
            <a:ext cx="2896593" cy="875166"/>
            <a:chOff x="8218121" y="2151909"/>
            <a:chExt cx="3862124" cy="1166888"/>
          </a:xfrm>
        </p:grpSpPr>
        <p:pic>
          <p:nvPicPr>
            <p:cNvPr id="232" name="Google Shape;232;p34"/>
            <p:cNvPicPr preferRelativeResize="0"/>
            <p:nvPr/>
          </p:nvPicPr>
          <p:blipFill rotWithShape="1">
            <a:blip r:embed="rId4">
              <a:alphaModFix/>
            </a:blip>
            <a:srcRect b="3672" l="0" r="51915" t="80619"/>
            <a:stretch/>
          </p:blipFill>
          <p:spPr>
            <a:xfrm>
              <a:off x="8218121" y="2151909"/>
              <a:ext cx="3337778" cy="498210"/>
            </a:xfrm>
            <a:prstGeom prst="rect">
              <a:avLst/>
            </a:prstGeom>
            <a:noFill/>
            <a:ln>
              <a:noFill/>
            </a:ln>
          </p:spPr>
        </p:pic>
        <p:pic>
          <p:nvPicPr>
            <p:cNvPr id="233" name="Google Shape;233;p34"/>
            <p:cNvPicPr preferRelativeResize="0"/>
            <p:nvPr/>
          </p:nvPicPr>
          <p:blipFill rotWithShape="1">
            <a:blip r:embed="rId4">
              <a:alphaModFix/>
            </a:blip>
            <a:srcRect b="0" l="48340" r="1678" t="77149"/>
            <a:stretch/>
          </p:blipFill>
          <p:spPr>
            <a:xfrm>
              <a:off x="8218121" y="2511960"/>
              <a:ext cx="3862124" cy="806837"/>
            </a:xfrm>
            <a:prstGeom prst="rect">
              <a:avLst/>
            </a:prstGeom>
            <a:noFill/>
            <a:ln>
              <a:noFill/>
            </a:ln>
          </p:spPr>
        </p:pic>
      </p:grpSp>
      <p:pic>
        <p:nvPicPr>
          <p:cNvPr id="234" name="Google Shape;234;p34"/>
          <p:cNvPicPr preferRelativeResize="0"/>
          <p:nvPr/>
        </p:nvPicPr>
        <p:blipFill rotWithShape="1">
          <a:blip r:embed="rId4">
            <a:alphaModFix/>
          </a:blip>
          <a:srcRect b="26404" l="51879" r="0" t="43415"/>
          <a:stretch/>
        </p:blipFill>
        <p:spPr>
          <a:xfrm>
            <a:off x="2932544" y="1628920"/>
            <a:ext cx="2829479" cy="810874"/>
          </a:xfrm>
          <a:prstGeom prst="rect">
            <a:avLst/>
          </a:prstGeom>
          <a:noFill/>
          <a:ln>
            <a:noFill/>
          </a:ln>
        </p:spPr>
      </p:pic>
      <p:pic>
        <p:nvPicPr>
          <p:cNvPr id="235" name="Google Shape;235;p34"/>
          <p:cNvPicPr preferRelativeResize="0"/>
          <p:nvPr/>
        </p:nvPicPr>
        <p:blipFill rotWithShape="1">
          <a:blip r:embed="rId4">
            <a:alphaModFix/>
          </a:blip>
          <a:srcRect b="21736" l="0" r="49982" t="43772"/>
          <a:stretch/>
        </p:blipFill>
        <p:spPr>
          <a:xfrm>
            <a:off x="141965" y="1628920"/>
            <a:ext cx="2615318" cy="824083"/>
          </a:xfrm>
          <a:prstGeom prst="rect">
            <a:avLst/>
          </a:prstGeom>
          <a:noFill/>
          <a:ln>
            <a:noFill/>
          </a:ln>
        </p:spPr>
      </p:pic>
      <p:pic>
        <p:nvPicPr>
          <p:cNvPr id="236" name="Google Shape;236;p34"/>
          <p:cNvPicPr preferRelativeResize="0"/>
          <p:nvPr/>
        </p:nvPicPr>
        <p:blipFill rotWithShape="1">
          <a:blip r:embed="rId5">
            <a:alphaModFix/>
          </a:blip>
          <a:srcRect b="0" l="0" r="0" t="0"/>
          <a:stretch/>
        </p:blipFill>
        <p:spPr>
          <a:xfrm>
            <a:off x="2657048" y="2571750"/>
            <a:ext cx="3380468" cy="246027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5"/>
          <p:cNvSpPr txBox="1"/>
          <p:nvPr/>
        </p:nvSpPr>
        <p:spPr>
          <a:xfrm>
            <a:off x="1538924" y="1282992"/>
            <a:ext cx="1890076" cy="3462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1. Decision Trees</a:t>
            </a:r>
            <a:endParaRPr sz="1100"/>
          </a:p>
        </p:txBody>
      </p:sp>
      <p:sp>
        <p:nvSpPr>
          <p:cNvPr id="242" name="Google Shape;242;p35"/>
          <p:cNvSpPr txBox="1"/>
          <p:nvPr/>
        </p:nvSpPr>
        <p:spPr>
          <a:xfrm>
            <a:off x="1538924" y="283105"/>
            <a:ext cx="6066149"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Clr>
                <a:schemeClr val="lt1"/>
              </a:buClr>
              <a:buSzPts val="1800"/>
              <a:buFont typeface="Times New Roman"/>
              <a:buNone/>
            </a:pPr>
            <a:r>
              <a:rPr b="1" lang="en" sz="1800">
                <a:solidFill>
                  <a:schemeClr val="lt1"/>
                </a:solidFill>
                <a:latin typeface="Times New Roman"/>
                <a:ea typeface="Times New Roman"/>
                <a:cs typeface="Times New Roman"/>
                <a:sym typeface="Times New Roman"/>
              </a:rPr>
              <a:t>Topics on which Week 6 Assignment Questions are based</a:t>
            </a:r>
            <a:endParaRPr sz="1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42"/>
                                        </p:tgtEl>
                                        <p:attrNameLst>
                                          <p:attrName>style.visibility</p:attrName>
                                        </p:attrNameLst>
                                      </p:cBhvr>
                                      <p:to>
                                        <p:strVal val="visible"/>
                                      </p:to>
                                    </p:set>
                                    <p:anim calcmode="lin" valueType="num">
                                      <p:cBhvr additive="base">
                                        <p:cTn dur="500"/>
                                        <p:tgtEl>
                                          <p:spTgt spid="24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pic>
        <p:nvPicPr>
          <p:cNvPr id="248" name="Google Shape;248;p36"/>
          <p:cNvPicPr preferRelativeResize="0"/>
          <p:nvPr/>
        </p:nvPicPr>
        <p:blipFill rotWithShape="1">
          <a:blip r:embed="rId3">
            <a:alphaModFix/>
          </a:blip>
          <a:srcRect b="0" l="0" r="0" t="0"/>
          <a:stretch/>
        </p:blipFill>
        <p:spPr>
          <a:xfrm>
            <a:off x="5189259" y="320214"/>
            <a:ext cx="3793230" cy="2909720"/>
          </a:xfrm>
          <a:prstGeom prst="rect">
            <a:avLst/>
          </a:prstGeom>
          <a:noFill/>
          <a:ln>
            <a:noFill/>
          </a:ln>
        </p:spPr>
      </p:pic>
      <p:sp>
        <p:nvSpPr>
          <p:cNvPr id="249" name="Google Shape;249;p36"/>
          <p:cNvSpPr txBox="1"/>
          <p:nvPr/>
        </p:nvSpPr>
        <p:spPr>
          <a:xfrm>
            <a:off x="-7991" y="4315"/>
            <a:ext cx="1923068"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QUESTION 1</a:t>
            </a:r>
            <a:endParaRPr b="1" sz="1800">
              <a:solidFill>
                <a:schemeClr val="lt1"/>
              </a:solidFill>
              <a:latin typeface="Times New Roman"/>
              <a:ea typeface="Times New Roman"/>
              <a:cs typeface="Times New Roman"/>
              <a:sym typeface="Times New Roman"/>
            </a:endParaRPr>
          </a:p>
        </p:txBody>
      </p:sp>
      <p:sp>
        <p:nvSpPr>
          <p:cNvPr id="250" name="Google Shape;250;p36"/>
          <p:cNvSpPr txBox="1"/>
          <p:nvPr/>
        </p:nvSpPr>
        <p:spPr>
          <a:xfrm>
            <a:off x="0" y="459322"/>
            <a:ext cx="8982489" cy="145424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1. The value of information gain in the following decision tree is:</a:t>
            </a:r>
            <a:endParaRPr sz="1100"/>
          </a:p>
          <a:p>
            <a:pPr indent="-342900" lvl="0" marL="342900" marR="0" rtl="0" algn="l">
              <a:spcBef>
                <a:spcPts val="0"/>
              </a:spcBef>
              <a:spcAft>
                <a:spcPts val="0"/>
              </a:spcAft>
              <a:buClr>
                <a:schemeClr val="dk1"/>
              </a:buClr>
              <a:buSzPts val="1800"/>
              <a:buFont typeface="Calibri"/>
              <a:buAutoNum type="alphaLcParenR"/>
            </a:pPr>
            <a:r>
              <a:rPr lang="en" sz="1800">
                <a:solidFill>
                  <a:schemeClr val="dk1"/>
                </a:solidFill>
                <a:latin typeface="Times New Roman"/>
                <a:ea typeface="Times New Roman"/>
                <a:cs typeface="Times New Roman"/>
                <a:sym typeface="Times New Roman"/>
              </a:rPr>
              <a:t>0.380</a:t>
            </a:r>
            <a:endParaRPr sz="1100"/>
          </a:p>
          <a:p>
            <a:pPr indent="-342900" lvl="0" marL="342900" marR="0" rtl="0" algn="l">
              <a:spcBef>
                <a:spcPts val="0"/>
              </a:spcBef>
              <a:spcAft>
                <a:spcPts val="0"/>
              </a:spcAft>
              <a:buClr>
                <a:schemeClr val="dk1"/>
              </a:buClr>
              <a:buSzPts val="1800"/>
              <a:buFont typeface="Calibri"/>
              <a:buAutoNum type="alphaLcParenR"/>
            </a:pPr>
            <a:r>
              <a:rPr lang="en" sz="1800">
                <a:solidFill>
                  <a:schemeClr val="dk1"/>
                </a:solidFill>
                <a:latin typeface="Times New Roman"/>
                <a:ea typeface="Times New Roman"/>
                <a:cs typeface="Times New Roman"/>
                <a:sym typeface="Times New Roman"/>
              </a:rPr>
              <a:t>0.620</a:t>
            </a:r>
            <a:endParaRPr sz="1100"/>
          </a:p>
          <a:p>
            <a:pPr indent="-342900" lvl="0" marL="342900" marR="0" rtl="0" algn="l">
              <a:spcBef>
                <a:spcPts val="0"/>
              </a:spcBef>
              <a:spcAft>
                <a:spcPts val="0"/>
              </a:spcAft>
              <a:buClr>
                <a:schemeClr val="dk1"/>
              </a:buClr>
              <a:buSzPts val="1800"/>
              <a:buFont typeface="Calibri"/>
              <a:buAutoNum type="alphaLcParenR"/>
            </a:pPr>
            <a:r>
              <a:rPr lang="en" sz="1800">
                <a:solidFill>
                  <a:schemeClr val="dk1"/>
                </a:solidFill>
                <a:latin typeface="Times New Roman"/>
                <a:ea typeface="Times New Roman"/>
                <a:cs typeface="Times New Roman"/>
                <a:sym typeface="Times New Roman"/>
              </a:rPr>
              <a:t>0.190</a:t>
            </a:r>
            <a:endParaRPr sz="1100"/>
          </a:p>
          <a:p>
            <a:pPr indent="-342900" lvl="0" marL="342900" marR="0" rtl="0" algn="l">
              <a:spcBef>
                <a:spcPts val="0"/>
              </a:spcBef>
              <a:spcAft>
                <a:spcPts val="0"/>
              </a:spcAft>
              <a:buClr>
                <a:schemeClr val="dk1"/>
              </a:buClr>
              <a:buSzPts val="1800"/>
              <a:buFont typeface="Calibri"/>
              <a:buAutoNum type="alphaLcParenR"/>
            </a:pPr>
            <a:r>
              <a:rPr lang="en" sz="1800">
                <a:solidFill>
                  <a:schemeClr val="dk1"/>
                </a:solidFill>
                <a:latin typeface="Times New Roman"/>
                <a:ea typeface="Times New Roman"/>
                <a:cs typeface="Times New Roman"/>
                <a:sym typeface="Times New Roman"/>
              </a:rPr>
              <a:t>0.477</a:t>
            </a:r>
            <a:endParaRPr sz="1100"/>
          </a:p>
        </p:txBody>
      </p:sp>
      <p:sp>
        <p:nvSpPr>
          <p:cNvPr id="251" name="Google Shape;251;p36"/>
          <p:cNvSpPr txBox="1"/>
          <p:nvPr/>
        </p:nvSpPr>
        <p:spPr>
          <a:xfrm>
            <a:off x="177376" y="3245203"/>
            <a:ext cx="1923068" cy="346249"/>
          </a:xfrm>
          <a:prstGeom prst="rect">
            <a:avLst/>
          </a:prstGeom>
          <a:solidFill>
            <a:srgbClr val="2E75B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SOLUTION 1</a:t>
            </a:r>
            <a:endParaRPr b="1" sz="1800">
              <a:solidFill>
                <a:schemeClr val="lt1"/>
              </a:solidFill>
              <a:latin typeface="Times New Roman"/>
              <a:ea typeface="Times New Roman"/>
              <a:cs typeface="Times New Roman"/>
              <a:sym typeface="Times New Roman"/>
            </a:endParaRPr>
          </a:p>
        </p:txBody>
      </p:sp>
      <p:sp>
        <p:nvSpPr>
          <p:cNvPr id="252" name="Google Shape;252;p36"/>
          <p:cNvSpPr txBox="1"/>
          <p:nvPr/>
        </p:nvSpPr>
        <p:spPr>
          <a:xfrm>
            <a:off x="0" y="4763840"/>
            <a:ext cx="2578820" cy="346249"/>
          </a:xfrm>
          <a:prstGeom prst="rect">
            <a:avLst/>
          </a:prstGeom>
          <a:solidFill>
            <a:srgbClr val="54813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CORRECT ANSWER 1</a:t>
            </a:r>
            <a:endParaRPr b="1" sz="1800">
              <a:solidFill>
                <a:schemeClr val="lt1"/>
              </a:solidFill>
              <a:latin typeface="Times New Roman"/>
              <a:ea typeface="Times New Roman"/>
              <a:cs typeface="Times New Roman"/>
              <a:sym typeface="Times New Roman"/>
            </a:endParaRPr>
          </a:p>
        </p:txBody>
      </p:sp>
      <p:sp>
        <p:nvSpPr>
          <p:cNvPr id="253" name="Google Shape;253;p36"/>
          <p:cNvSpPr txBox="1"/>
          <p:nvPr/>
        </p:nvSpPr>
        <p:spPr>
          <a:xfrm>
            <a:off x="3017817" y="4763840"/>
            <a:ext cx="575179" cy="346249"/>
          </a:xfrm>
          <a:prstGeom prst="rect">
            <a:avLst/>
          </a:prstGeom>
          <a:solidFill>
            <a:schemeClr val="accent6"/>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a</a:t>
            </a:r>
            <a:endParaRPr b="1" sz="1800">
              <a:solidFill>
                <a:schemeClr val="lt1"/>
              </a:solidFill>
              <a:latin typeface="Times New Roman"/>
              <a:ea typeface="Times New Roman"/>
              <a:cs typeface="Times New Roman"/>
              <a:sym typeface="Times New Roman"/>
            </a:endParaRPr>
          </a:p>
        </p:txBody>
      </p:sp>
      <p:cxnSp>
        <p:nvCxnSpPr>
          <p:cNvPr id="254" name="Google Shape;254;p36"/>
          <p:cNvCxnSpPr/>
          <p:nvPr/>
        </p:nvCxnSpPr>
        <p:spPr>
          <a:xfrm>
            <a:off x="2688731" y="4944931"/>
            <a:ext cx="219173" cy="0"/>
          </a:xfrm>
          <a:prstGeom prst="straightConnector1">
            <a:avLst/>
          </a:prstGeom>
          <a:noFill/>
          <a:ln cap="flat" cmpd="sng" w="19050">
            <a:solidFill>
              <a:schemeClr val="accent6"/>
            </a:solidFill>
            <a:prstDash val="solid"/>
            <a:miter lim="800000"/>
            <a:headEnd len="sm" w="sm" type="none"/>
            <a:tailEnd len="med" w="med" type="triangle"/>
          </a:ln>
        </p:spPr>
      </p:cxnSp>
      <p:sp>
        <p:nvSpPr>
          <p:cNvPr id="255" name="Google Shape;255;p36"/>
          <p:cNvSpPr txBox="1"/>
          <p:nvPr/>
        </p:nvSpPr>
        <p:spPr>
          <a:xfrm>
            <a:off x="177376" y="3813881"/>
            <a:ext cx="8000044" cy="3462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 sz="1800" u="none" strike="noStrike">
                <a:solidFill>
                  <a:schemeClr val="dk1"/>
                </a:solidFill>
                <a:latin typeface="Times New Roman"/>
                <a:ea typeface="Times New Roman"/>
                <a:cs typeface="Times New Roman"/>
                <a:sym typeface="Times New Roman"/>
              </a:rPr>
              <a:t>Information Gain = 0.996 - ( (17/30) </a:t>
            </a:r>
            <a:r>
              <a:rPr b="0" i="0" lang="en" sz="1800" u="none" strike="noStrike">
                <a:solidFill>
                  <a:schemeClr val="dk1"/>
                </a:solidFill>
                <a:latin typeface="Cambria Math"/>
                <a:ea typeface="Cambria Math"/>
                <a:cs typeface="Cambria Math"/>
                <a:sym typeface="Cambria Math"/>
              </a:rPr>
              <a:t>×</a:t>
            </a:r>
            <a:r>
              <a:rPr b="0" i="0" lang="en" sz="1800" u="none" strike="noStrike">
                <a:solidFill>
                  <a:schemeClr val="dk1"/>
                </a:solidFill>
                <a:latin typeface="Times New Roman"/>
                <a:ea typeface="Times New Roman"/>
                <a:cs typeface="Times New Roman"/>
                <a:sym typeface="Times New Roman"/>
              </a:rPr>
              <a:t> 0.787 + (13/30) </a:t>
            </a:r>
            <a:r>
              <a:rPr b="0" i="0" lang="en" sz="1800" u="none" strike="noStrike">
                <a:solidFill>
                  <a:schemeClr val="dk1"/>
                </a:solidFill>
                <a:latin typeface="Cambria Math"/>
                <a:ea typeface="Cambria Math"/>
                <a:cs typeface="Cambria Math"/>
                <a:sym typeface="Cambria Math"/>
              </a:rPr>
              <a:t>× </a:t>
            </a:r>
            <a:r>
              <a:rPr b="0" i="0" lang="en" sz="1800" u="none" strike="noStrike">
                <a:solidFill>
                  <a:schemeClr val="dk1"/>
                </a:solidFill>
                <a:latin typeface="Times New Roman"/>
                <a:ea typeface="Times New Roman"/>
                <a:cs typeface="Times New Roman"/>
                <a:sym typeface="Times New Roman"/>
              </a:rPr>
              <a:t>0.391 ) = 0.380</a:t>
            </a:r>
            <a:endParaRPr sz="18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par>
                                <p:cTn fill="hold" nodeType="with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par>
                                <p:cTn fill="hold" nodeType="with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7"/>
          <p:cNvSpPr txBox="1"/>
          <p:nvPr/>
        </p:nvSpPr>
        <p:spPr>
          <a:xfrm>
            <a:off x="0" y="86312"/>
            <a:ext cx="1923068"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QUESTION 2</a:t>
            </a:r>
            <a:endParaRPr b="1" sz="1800">
              <a:solidFill>
                <a:schemeClr val="lt1"/>
              </a:solidFill>
              <a:latin typeface="Times New Roman"/>
              <a:ea typeface="Times New Roman"/>
              <a:cs typeface="Times New Roman"/>
              <a:sym typeface="Times New Roman"/>
            </a:endParaRPr>
          </a:p>
        </p:txBody>
      </p:sp>
      <p:sp>
        <p:nvSpPr>
          <p:cNvPr id="262" name="Google Shape;262;p37"/>
          <p:cNvSpPr txBox="1"/>
          <p:nvPr/>
        </p:nvSpPr>
        <p:spPr>
          <a:xfrm>
            <a:off x="-1" y="517216"/>
            <a:ext cx="8833402" cy="145424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Which of the following properties are characteristic of decision trees?</a:t>
            </a:r>
            <a:endParaRPr sz="1100"/>
          </a:p>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a) High bias</a:t>
            </a:r>
            <a:endParaRPr sz="1100"/>
          </a:p>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b) High variance</a:t>
            </a:r>
            <a:endParaRPr sz="1100"/>
          </a:p>
          <a:p>
            <a:pPr indent="-342900" lvl="0" marL="342900" marR="0" rtl="0" algn="l">
              <a:spcBef>
                <a:spcPts val="0"/>
              </a:spcBef>
              <a:spcAft>
                <a:spcPts val="0"/>
              </a:spcAft>
              <a:buClr>
                <a:schemeClr val="dk1"/>
              </a:buClr>
              <a:buSzPts val="1800"/>
              <a:buFont typeface="Times New Roman"/>
              <a:buAutoNum type="alphaLcParenR" startAt="3"/>
            </a:pPr>
            <a:r>
              <a:rPr lang="en" sz="1800">
                <a:solidFill>
                  <a:schemeClr val="dk1"/>
                </a:solidFill>
                <a:latin typeface="Times New Roman"/>
                <a:ea typeface="Times New Roman"/>
                <a:cs typeface="Times New Roman"/>
                <a:sym typeface="Times New Roman"/>
              </a:rPr>
              <a:t>Unbounded parameter set</a:t>
            </a:r>
            <a:endParaRPr sz="1100"/>
          </a:p>
          <a:p>
            <a:pPr indent="-342900" lvl="0" marL="342900" marR="0" rtl="0" algn="l">
              <a:spcBef>
                <a:spcPts val="0"/>
              </a:spcBef>
              <a:spcAft>
                <a:spcPts val="0"/>
              </a:spcAft>
              <a:buClr>
                <a:schemeClr val="dk1"/>
              </a:buClr>
              <a:buSzPts val="1800"/>
              <a:buFont typeface="Times New Roman"/>
              <a:buAutoNum type="alphaLcParenR" startAt="3"/>
            </a:pPr>
            <a:r>
              <a:rPr lang="en" sz="1800">
                <a:solidFill>
                  <a:schemeClr val="dk1"/>
                </a:solidFill>
                <a:latin typeface="Times New Roman"/>
                <a:ea typeface="Times New Roman"/>
                <a:cs typeface="Times New Roman"/>
                <a:sym typeface="Times New Roman"/>
              </a:rPr>
              <a:t>None of the above</a:t>
            </a:r>
            <a:endParaRPr sz="1800">
              <a:solidFill>
                <a:schemeClr val="dk1"/>
              </a:solidFill>
              <a:latin typeface="Times New Roman"/>
              <a:ea typeface="Times New Roman"/>
              <a:cs typeface="Times New Roman"/>
              <a:sym typeface="Times New Roman"/>
            </a:endParaRPr>
          </a:p>
        </p:txBody>
      </p:sp>
      <p:sp>
        <p:nvSpPr>
          <p:cNvPr id="263" name="Google Shape;263;p37"/>
          <p:cNvSpPr txBox="1"/>
          <p:nvPr/>
        </p:nvSpPr>
        <p:spPr>
          <a:xfrm>
            <a:off x="0" y="2043206"/>
            <a:ext cx="1923068" cy="346249"/>
          </a:xfrm>
          <a:prstGeom prst="rect">
            <a:avLst/>
          </a:prstGeom>
          <a:solidFill>
            <a:srgbClr val="2E75B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SOLUTION 2</a:t>
            </a:r>
            <a:endParaRPr b="1" sz="1800">
              <a:solidFill>
                <a:schemeClr val="lt1"/>
              </a:solidFill>
              <a:latin typeface="Times New Roman"/>
              <a:ea typeface="Times New Roman"/>
              <a:cs typeface="Times New Roman"/>
              <a:sym typeface="Times New Roman"/>
            </a:endParaRPr>
          </a:p>
        </p:txBody>
      </p:sp>
      <p:sp>
        <p:nvSpPr>
          <p:cNvPr id="264" name="Google Shape;264;p37"/>
          <p:cNvSpPr txBox="1"/>
          <p:nvPr/>
        </p:nvSpPr>
        <p:spPr>
          <a:xfrm>
            <a:off x="0" y="4763840"/>
            <a:ext cx="2578820" cy="346249"/>
          </a:xfrm>
          <a:prstGeom prst="rect">
            <a:avLst/>
          </a:prstGeom>
          <a:solidFill>
            <a:srgbClr val="54813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CORRECT ANSWER 2</a:t>
            </a:r>
            <a:endParaRPr b="1" sz="1800">
              <a:solidFill>
                <a:schemeClr val="lt1"/>
              </a:solidFill>
              <a:latin typeface="Times New Roman"/>
              <a:ea typeface="Times New Roman"/>
              <a:cs typeface="Times New Roman"/>
              <a:sym typeface="Times New Roman"/>
            </a:endParaRPr>
          </a:p>
        </p:txBody>
      </p:sp>
      <p:sp>
        <p:nvSpPr>
          <p:cNvPr id="265" name="Google Shape;265;p37"/>
          <p:cNvSpPr txBox="1"/>
          <p:nvPr/>
        </p:nvSpPr>
        <p:spPr>
          <a:xfrm>
            <a:off x="3017816" y="4763840"/>
            <a:ext cx="1208800" cy="346249"/>
          </a:xfrm>
          <a:prstGeom prst="rect">
            <a:avLst/>
          </a:prstGeom>
          <a:solidFill>
            <a:schemeClr val="accent6"/>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b), c)</a:t>
            </a:r>
            <a:endParaRPr b="1" sz="1800">
              <a:solidFill>
                <a:schemeClr val="lt1"/>
              </a:solidFill>
              <a:latin typeface="Times New Roman"/>
              <a:ea typeface="Times New Roman"/>
              <a:cs typeface="Times New Roman"/>
              <a:sym typeface="Times New Roman"/>
            </a:endParaRPr>
          </a:p>
        </p:txBody>
      </p:sp>
      <p:cxnSp>
        <p:nvCxnSpPr>
          <p:cNvPr id="266" name="Google Shape;266;p37"/>
          <p:cNvCxnSpPr/>
          <p:nvPr/>
        </p:nvCxnSpPr>
        <p:spPr>
          <a:xfrm>
            <a:off x="2688731" y="4944931"/>
            <a:ext cx="219173" cy="0"/>
          </a:xfrm>
          <a:prstGeom prst="straightConnector1">
            <a:avLst/>
          </a:prstGeom>
          <a:noFill/>
          <a:ln cap="flat" cmpd="sng" w="19050">
            <a:solidFill>
              <a:schemeClr val="accent6"/>
            </a:solidFill>
            <a:prstDash val="solid"/>
            <a:miter lim="800000"/>
            <a:headEnd len="sm" w="sm" type="none"/>
            <a:tailEnd len="med" w="med" type="triangle"/>
          </a:ln>
        </p:spPr>
      </p:cxnSp>
      <p:sp>
        <p:nvSpPr>
          <p:cNvPr id="267" name="Google Shape;267;p37"/>
          <p:cNvSpPr txBox="1"/>
          <p:nvPr/>
        </p:nvSpPr>
        <p:spPr>
          <a:xfrm>
            <a:off x="59635" y="2721917"/>
            <a:ext cx="8915402" cy="145424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 sz="1500" u="none" strike="noStrike">
                <a:solidFill>
                  <a:schemeClr val="dk1"/>
                </a:solidFill>
                <a:latin typeface="Times New Roman"/>
                <a:ea typeface="Times New Roman"/>
                <a:cs typeface="Times New Roman"/>
                <a:sym typeface="Times New Roman"/>
              </a:rPr>
              <a:t>Decision trees are generally unstable considering that a small change in the data set can result in a very different set of splits. This is mainly due to the hierarchical nature of decision trees, since a change in split points in the initial stages will affect all the subsequent splits.</a:t>
            </a:r>
            <a:endParaRPr sz="1100"/>
          </a:p>
          <a:p>
            <a:pPr indent="0" lvl="0" marL="0" marR="0" rtl="0" algn="l">
              <a:spcBef>
                <a:spcPts val="0"/>
              </a:spcBef>
              <a:spcAft>
                <a:spcPts val="0"/>
              </a:spcAft>
              <a:buNone/>
            </a:pPr>
            <a:r>
              <a:rPr b="0" i="0" lang="en" sz="1500" u="none" strike="noStrike">
                <a:solidFill>
                  <a:schemeClr val="dk1"/>
                </a:solidFill>
                <a:latin typeface="Times New Roman"/>
                <a:ea typeface="Times New Roman"/>
                <a:cs typeface="Times New Roman"/>
                <a:sym typeface="Times New Roman"/>
              </a:rPr>
              <a:t> </a:t>
            </a:r>
            <a:endParaRPr sz="1100"/>
          </a:p>
          <a:p>
            <a:pPr indent="0" lvl="0" marL="0" marR="0" rtl="0" algn="l">
              <a:spcBef>
                <a:spcPts val="0"/>
              </a:spcBef>
              <a:spcAft>
                <a:spcPts val="0"/>
              </a:spcAft>
              <a:buNone/>
            </a:pPr>
            <a:r>
              <a:rPr b="0" i="0" lang="en" sz="1500" u="none" strike="noStrike">
                <a:solidFill>
                  <a:schemeClr val="dk1"/>
                </a:solidFill>
                <a:latin typeface="Times New Roman"/>
                <a:ea typeface="Times New Roman"/>
                <a:cs typeface="Times New Roman"/>
                <a:sym typeface="Times New Roman"/>
              </a:rPr>
              <a:t>Decision trees do not make any assumptions about the distribution of the data. They are non-parametric methods where the number of parameters depends solely on the data set on which training is carried out.</a:t>
            </a:r>
            <a:endParaRPr sz="15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1000"/>
                                        <p:tgtEl>
                                          <p:spTgt spid="2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par>
                                <p:cTn fill="hold" nodeType="with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par>
                                <p:cTn fill="hold" nodeType="with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8"/>
          <p:cNvSpPr txBox="1"/>
          <p:nvPr/>
        </p:nvSpPr>
        <p:spPr>
          <a:xfrm>
            <a:off x="0" y="86312"/>
            <a:ext cx="1923068"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QUESTION 3</a:t>
            </a:r>
            <a:endParaRPr b="1" sz="1800">
              <a:solidFill>
                <a:schemeClr val="lt1"/>
              </a:solidFill>
              <a:latin typeface="Times New Roman"/>
              <a:ea typeface="Times New Roman"/>
              <a:cs typeface="Times New Roman"/>
              <a:sym typeface="Times New Roman"/>
            </a:endParaRPr>
          </a:p>
        </p:txBody>
      </p:sp>
      <p:sp>
        <p:nvSpPr>
          <p:cNvPr id="274" name="Google Shape;274;p38"/>
          <p:cNvSpPr txBox="1"/>
          <p:nvPr/>
        </p:nvSpPr>
        <p:spPr>
          <a:xfrm>
            <a:off x="-1" y="517216"/>
            <a:ext cx="8833402" cy="145424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Entropy for a 50-50 split between two classes is:</a:t>
            </a:r>
            <a:endParaRPr sz="1100"/>
          </a:p>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a) 0</a:t>
            </a:r>
            <a:endParaRPr sz="1100"/>
          </a:p>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b) 0.5</a:t>
            </a:r>
            <a:endParaRPr sz="1100"/>
          </a:p>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c) 1</a:t>
            </a:r>
            <a:endParaRPr sz="1100"/>
          </a:p>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d) None of the above</a:t>
            </a:r>
            <a:endParaRPr sz="1800">
              <a:solidFill>
                <a:schemeClr val="dk1"/>
              </a:solidFill>
              <a:latin typeface="Times New Roman"/>
              <a:ea typeface="Times New Roman"/>
              <a:cs typeface="Times New Roman"/>
              <a:sym typeface="Times New Roman"/>
            </a:endParaRPr>
          </a:p>
        </p:txBody>
      </p:sp>
      <p:sp>
        <p:nvSpPr>
          <p:cNvPr id="275" name="Google Shape;275;p38"/>
          <p:cNvSpPr txBox="1"/>
          <p:nvPr/>
        </p:nvSpPr>
        <p:spPr>
          <a:xfrm>
            <a:off x="36730" y="2621823"/>
            <a:ext cx="1923068" cy="346249"/>
          </a:xfrm>
          <a:prstGeom prst="rect">
            <a:avLst/>
          </a:prstGeom>
          <a:solidFill>
            <a:srgbClr val="2E75B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SOLUTION 3</a:t>
            </a:r>
            <a:endParaRPr b="1" sz="1800">
              <a:solidFill>
                <a:schemeClr val="lt1"/>
              </a:solidFill>
              <a:latin typeface="Times New Roman"/>
              <a:ea typeface="Times New Roman"/>
              <a:cs typeface="Times New Roman"/>
              <a:sym typeface="Times New Roman"/>
            </a:endParaRPr>
          </a:p>
        </p:txBody>
      </p:sp>
      <p:sp>
        <p:nvSpPr>
          <p:cNvPr id="276" name="Google Shape;276;p38"/>
          <p:cNvSpPr txBox="1"/>
          <p:nvPr/>
        </p:nvSpPr>
        <p:spPr>
          <a:xfrm>
            <a:off x="0" y="4763840"/>
            <a:ext cx="2578820" cy="346249"/>
          </a:xfrm>
          <a:prstGeom prst="rect">
            <a:avLst/>
          </a:prstGeom>
          <a:solidFill>
            <a:srgbClr val="54813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CORRECT ANSWER 3</a:t>
            </a:r>
            <a:endParaRPr b="1" sz="1800">
              <a:solidFill>
                <a:schemeClr val="lt1"/>
              </a:solidFill>
              <a:latin typeface="Times New Roman"/>
              <a:ea typeface="Times New Roman"/>
              <a:cs typeface="Times New Roman"/>
              <a:sym typeface="Times New Roman"/>
            </a:endParaRPr>
          </a:p>
        </p:txBody>
      </p:sp>
      <p:sp>
        <p:nvSpPr>
          <p:cNvPr id="277" name="Google Shape;277;p38"/>
          <p:cNvSpPr txBox="1"/>
          <p:nvPr/>
        </p:nvSpPr>
        <p:spPr>
          <a:xfrm>
            <a:off x="3017816" y="4763840"/>
            <a:ext cx="633620" cy="346249"/>
          </a:xfrm>
          <a:prstGeom prst="rect">
            <a:avLst/>
          </a:prstGeom>
          <a:solidFill>
            <a:schemeClr val="accent6"/>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a:t>
            </a:r>
            <a:endParaRPr b="1" sz="1800">
              <a:solidFill>
                <a:schemeClr val="lt1"/>
              </a:solidFill>
              <a:latin typeface="Times New Roman"/>
              <a:ea typeface="Times New Roman"/>
              <a:cs typeface="Times New Roman"/>
              <a:sym typeface="Times New Roman"/>
            </a:endParaRPr>
          </a:p>
        </p:txBody>
      </p:sp>
      <p:cxnSp>
        <p:nvCxnSpPr>
          <p:cNvPr id="278" name="Google Shape;278;p38"/>
          <p:cNvCxnSpPr/>
          <p:nvPr/>
        </p:nvCxnSpPr>
        <p:spPr>
          <a:xfrm>
            <a:off x="2688731" y="4944931"/>
            <a:ext cx="219173" cy="0"/>
          </a:xfrm>
          <a:prstGeom prst="straightConnector1">
            <a:avLst/>
          </a:prstGeom>
          <a:noFill/>
          <a:ln cap="flat" cmpd="sng" w="19050">
            <a:solidFill>
              <a:schemeClr val="accent6"/>
            </a:solidFill>
            <a:prstDash val="solid"/>
            <a:miter lim="800000"/>
            <a:headEnd len="sm" w="sm" type="none"/>
            <a:tailEnd len="med" w="med" type="triangle"/>
          </a:ln>
        </p:spPr>
      </p:cxnSp>
      <p:pic>
        <p:nvPicPr>
          <p:cNvPr id="279" name="Google Shape;279;p38"/>
          <p:cNvPicPr preferRelativeResize="0"/>
          <p:nvPr/>
        </p:nvPicPr>
        <p:blipFill rotWithShape="1">
          <a:blip r:embed="rId3">
            <a:alphaModFix/>
          </a:blip>
          <a:srcRect b="0" l="0" r="0" t="22405"/>
          <a:stretch/>
        </p:blipFill>
        <p:spPr>
          <a:xfrm>
            <a:off x="71375" y="3548031"/>
            <a:ext cx="5673058" cy="29520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1000"/>
                                        <p:tgtEl>
                                          <p:spTgt spid="2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par>
                                <p:cTn fill="hold" nodeType="with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par>
                                <p:cTn fill="hold" nodeType="withEffect" presetClass="entr" presetID="10" presetSubtype="0">
                                  <p:stCondLst>
                                    <p:cond delay="0"/>
                                  </p:stCondLst>
                                  <p:childTnLst>
                                    <p:set>
                                      <p:cBhvr>
                                        <p:cTn dur="1" fill="hold">
                                          <p:stCondLst>
                                            <p:cond delay="0"/>
                                          </p:stCondLst>
                                        </p:cTn>
                                        <p:tgtEl>
                                          <p:spTgt spid="276"/>
                                        </p:tgtEl>
                                        <p:attrNameLst>
                                          <p:attrName>style.visibility</p:attrName>
                                        </p:attrNameLst>
                                      </p:cBhvr>
                                      <p:to>
                                        <p:strVal val="visible"/>
                                      </p:to>
                                    </p:set>
                                    <p:animEffect filter="fade" transition="in">
                                      <p:cBhvr>
                                        <p:cTn dur="1000"/>
                                        <p:tgtEl>
                                          <p:spTgt spid="2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9"/>
          <p:cNvSpPr txBox="1"/>
          <p:nvPr/>
        </p:nvSpPr>
        <p:spPr>
          <a:xfrm>
            <a:off x="0" y="17552"/>
            <a:ext cx="1923068"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QUESTION 4</a:t>
            </a:r>
            <a:endParaRPr b="1" sz="1800">
              <a:solidFill>
                <a:schemeClr val="lt1"/>
              </a:solidFill>
              <a:latin typeface="Times New Roman"/>
              <a:ea typeface="Times New Roman"/>
              <a:cs typeface="Times New Roman"/>
              <a:sym typeface="Times New Roman"/>
            </a:endParaRPr>
          </a:p>
        </p:txBody>
      </p:sp>
      <p:sp>
        <p:nvSpPr>
          <p:cNvPr id="286" name="Google Shape;286;p39"/>
          <p:cNvSpPr txBox="1"/>
          <p:nvPr/>
        </p:nvSpPr>
        <p:spPr>
          <a:xfrm>
            <a:off x="35097" y="384932"/>
            <a:ext cx="8982490" cy="283923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Having built a decision tree, we are using reduced error pruning to reduce the size of the tree. We select a node to collapse. For this particular node, on the left branch, there are 3 training data points with the following feature values: 5, 7, 9.6 and for the right branch, there are four training data points with the following feature values: 8.7, 9.8, 10.5, 11. What were the original responses for data points along the two branches (left &amp; right respectively) and what is the new response after collapsing the node?</a:t>
            </a:r>
            <a:endParaRPr sz="1100"/>
          </a:p>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(a) 10.8, 13.33, 14.48</a:t>
            </a:r>
            <a:endParaRPr sz="1100"/>
          </a:p>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(b) 10.8, 13.33, 12.06</a:t>
            </a:r>
            <a:endParaRPr sz="1100"/>
          </a:p>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(c) 7.2, 10, 8.8</a:t>
            </a:r>
            <a:endParaRPr sz="1100"/>
          </a:p>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(d) 7.2, 10, 8.6</a:t>
            </a:r>
            <a:endParaRPr sz="1800">
              <a:solidFill>
                <a:schemeClr val="dk1"/>
              </a:solidFill>
              <a:latin typeface="Times New Roman"/>
              <a:ea typeface="Times New Roman"/>
              <a:cs typeface="Times New Roman"/>
              <a:sym typeface="Times New Roman"/>
            </a:endParaRPr>
          </a:p>
        </p:txBody>
      </p:sp>
      <p:sp>
        <p:nvSpPr>
          <p:cNvPr id="287" name="Google Shape;287;p39"/>
          <p:cNvSpPr txBox="1"/>
          <p:nvPr/>
        </p:nvSpPr>
        <p:spPr>
          <a:xfrm>
            <a:off x="35097" y="3219376"/>
            <a:ext cx="1923068" cy="346249"/>
          </a:xfrm>
          <a:prstGeom prst="rect">
            <a:avLst/>
          </a:prstGeom>
          <a:solidFill>
            <a:srgbClr val="2E75B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SOLUTION 4</a:t>
            </a:r>
            <a:endParaRPr b="1" sz="1800">
              <a:solidFill>
                <a:schemeClr val="lt1"/>
              </a:solidFill>
              <a:latin typeface="Times New Roman"/>
              <a:ea typeface="Times New Roman"/>
              <a:cs typeface="Times New Roman"/>
              <a:sym typeface="Times New Roman"/>
            </a:endParaRPr>
          </a:p>
        </p:txBody>
      </p:sp>
      <p:sp>
        <p:nvSpPr>
          <p:cNvPr id="288" name="Google Shape;288;p39"/>
          <p:cNvSpPr txBox="1"/>
          <p:nvPr/>
        </p:nvSpPr>
        <p:spPr>
          <a:xfrm>
            <a:off x="0" y="4763840"/>
            <a:ext cx="2578820" cy="346249"/>
          </a:xfrm>
          <a:prstGeom prst="rect">
            <a:avLst/>
          </a:prstGeom>
          <a:solidFill>
            <a:srgbClr val="54813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CORRECT ANSWER 4</a:t>
            </a:r>
            <a:endParaRPr b="1" sz="1800">
              <a:solidFill>
                <a:schemeClr val="lt1"/>
              </a:solidFill>
              <a:latin typeface="Times New Roman"/>
              <a:ea typeface="Times New Roman"/>
              <a:cs typeface="Times New Roman"/>
              <a:sym typeface="Times New Roman"/>
            </a:endParaRPr>
          </a:p>
        </p:txBody>
      </p:sp>
      <p:sp>
        <p:nvSpPr>
          <p:cNvPr id="289" name="Google Shape;289;p39"/>
          <p:cNvSpPr txBox="1"/>
          <p:nvPr/>
        </p:nvSpPr>
        <p:spPr>
          <a:xfrm>
            <a:off x="3017816" y="4763840"/>
            <a:ext cx="925534" cy="346249"/>
          </a:xfrm>
          <a:prstGeom prst="rect">
            <a:avLst/>
          </a:prstGeom>
          <a:solidFill>
            <a:schemeClr val="accent6"/>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a:t>
            </a:r>
            <a:endParaRPr b="1" sz="1800">
              <a:solidFill>
                <a:schemeClr val="lt1"/>
              </a:solidFill>
              <a:latin typeface="Times New Roman"/>
              <a:ea typeface="Times New Roman"/>
              <a:cs typeface="Times New Roman"/>
              <a:sym typeface="Times New Roman"/>
            </a:endParaRPr>
          </a:p>
        </p:txBody>
      </p:sp>
      <p:cxnSp>
        <p:nvCxnSpPr>
          <p:cNvPr id="290" name="Google Shape;290;p39"/>
          <p:cNvCxnSpPr/>
          <p:nvPr/>
        </p:nvCxnSpPr>
        <p:spPr>
          <a:xfrm>
            <a:off x="2688731" y="4944931"/>
            <a:ext cx="219173" cy="0"/>
          </a:xfrm>
          <a:prstGeom prst="straightConnector1">
            <a:avLst/>
          </a:prstGeom>
          <a:noFill/>
          <a:ln cap="flat" cmpd="sng" w="19050">
            <a:solidFill>
              <a:schemeClr val="accent6"/>
            </a:solidFill>
            <a:prstDash val="solid"/>
            <a:miter lim="800000"/>
            <a:headEnd len="sm" w="sm" type="none"/>
            <a:tailEnd len="med" w="med" type="triangle"/>
          </a:ln>
        </p:spPr>
      </p:cxnSp>
      <p:pic>
        <p:nvPicPr>
          <p:cNvPr id="291" name="Google Shape;291;p39"/>
          <p:cNvPicPr preferRelativeResize="0"/>
          <p:nvPr/>
        </p:nvPicPr>
        <p:blipFill rotWithShape="1">
          <a:blip r:embed="rId3">
            <a:alphaModFix/>
          </a:blip>
          <a:srcRect b="29474" l="0" r="20433" t="0"/>
          <a:stretch/>
        </p:blipFill>
        <p:spPr>
          <a:xfrm>
            <a:off x="35097" y="3621642"/>
            <a:ext cx="2982720" cy="996436"/>
          </a:xfrm>
          <a:prstGeom prst="rect">
            <a:avLst/>
          </a:prstGeom>
          <a:noFill/>
          <a:ln>
            <a:noFill/>
          </a:ln>
        </p:spPr>
      </p:pic>
      <p:pic>
        <p:nvPicPr>
          <p:cNvPr id="292" name="Google Shape;292;p39"/>
          <p:cNvPicPr preferRelativeResize="0"/>
          <p:nvPr/>
        </p:nvPicPr>
        <p:blipFill rotWithShape="1">
          <a:blip r:embed="rId3">
            <a:alphaModFix/>
          </a:blip>
          <a:srcRect b="0" l="0" r="0" t="69576"/>
          <a:stretch/>
        </p:blipFill>
        <p:spPr>
          <a:xfrm>
            <a:off x="3480583" y="3973168"/>
            <a:ext cx="3429000" cy="393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0"/>
                                        <p:tgtEl>
                                          <p:spTgt spid="2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000"/>
                                        <p:tgtEl>
                                          <p:spTgt spid="288"/>
                                        </p:tgtEl>
                                      </p:cBhvr>
                                    </p:animEffect>
                                  </p:childTnLst>
                                </p:cTn>
                              </p:par>
                              <p:par>
                                <p:cTn fill="hold" nodeType="with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par>
                                <p:cTn fill="hold" nodeType="with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0"/>
          <p:cNvSpPr txBox="1"/>
          <p:nvPr/>
        </p:nvSpPr>
        <p:spPr>
          <a:xfrm>
            <a:off x="0" y="33411"/>
            <a:ext cx="1923068"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QUESTION 5</a:t>
            </a:r>
            <a:endParaRPr b="1" sz="1800">
              <a:solidFill>
                <a:schemeClr val="lt1"/>
              </a:solidFill>
              <a:latin typeface="Times New Roman"/>
              <a:ea typeface="Times New Roman"/>
              <a:cs typeface="Times New Roman"/>
              <a:sym typeface="Times New Roman"/>
            </a:endParaRPr>
          </a:p>
        </p:txBody>
      </p:sp>
      <p:sp>
        <p:nvSpPr>
          <p:cNvPr id="299" name="Google Shape;299;p40"/>
          <p:cNvSpPr txBox="1"/>
          <p:nvPr/>
        </p:nvSpPr>
        <p:spPr>
          <a:xfrm>
            <a:off x="0" y="434704"/>
            <a:ext cx="9144000" cy="145424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 sz="1800" u="none" strike="noStrike">
                <a:solidFill>
                  <a:schemeClr val="dk1"/>
                </a:solidFill>
                <a:latin typeface="Times New Roman"/>
                <a:ea typeface="Times New Roman"/>
                <a:cs typeface="Times New Roman"/>
                <a:sym typeface="Times New Roman"/>
              </a:rPr>
              <a:t>Consider a dataset with only one attribute(categorical). Suppose there are q unordered values in this attribute. How many possible combinations are needed to find the best split-point for building the decision tree classifier?</a:t>
            </a:r>
            <a:endParaRPr sz="1100"/>
          </a:p>
          <a:p>
            <a:pPr indent="0" lvl="0" marL="0" marR="0" rtl="0" algn="l">
              <a:spcBef>
                <a:spcPts val="0"/>
              </a:spcBef>
              <a:spcAft>
                <a:spcPts val="0"/>
              </a:spcAft>
              <a:buNone/>
            </a:pPr>
            <a:r>
              <a:rPr b="0" i="0" lang="en" sz="1800" u="none" strike="noStrike">
                <a:solidFill>
                  <a:schemeClr val="dk1"/>
                </a:solidFill>
                <a:latin typeface="Times New Roman"/>
                <a:ea typeface="Times New Roman"/>
                <a:cs typeface="Times New Roman"/>
                <a:sym typeface="Times New Roman"/>
              </a:rPr>
              <a:t>(Note: The decision tree only makes binary splits).</a:t>
            </a:r>
            <a:endParaRPr sz="1100"/>
          </a:p>
          <a:p>
            <a:pPr indent="0" lvl="0" marL="0" marR="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sp>
        <p:nvSpPr>
          <p:cNvPr id="300" name="Google Shape;300;p40"/>
          <p:cNvSpPr txBox="1"/>
          <p:nvPr/>
        </p:nvSpPr>
        <p:spPr>
          <a:xfrm>
            <a:off x="0" y="2572918"/>
            <a:ext cx="1923068" cy="346249"/>
          </a:xfrm>
          <a:prstGeom prst="rect">
            <a:avLst/>
          </a:prstGeom>
          <a:solidFill>
            <a:srgbClr val="2E75B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SOLUTION 5</a:t>
            </a:r>
            <a:endParaRPr b="1" sz="1800">
              <a:solidFill>
                <a:schemeClr val="lt1"/>
              </a:solidFill>
              <a:latin typeface="Times New Roman"/>
              <a:ea typeface="Times New Roman"/>
              <a:cs typeface="Times New Roman"/>
              <a:sym typeface="Times New Roman"/>
            </a:endParaRPr>
          </a:p>
        </p:txBody>
      </p:sp>
      <p:sp>
        <p:nvSpPr>
          <p:cNvPr id="301" name="Google Shape;301;p40"/>
          <p:cNvSpPr txBox="1"/>
          <p:nvPr/>
        </p:nvSpPr>
        <p:spPr>
          <a:xfrm>
            <a:off x="0" y="4763840"/>
            <a:ext cx="2578820" cy="346249"/>
          </a:xfrm>
          <a:prstGeom prst="rect">
            <a:avLst/>
          </a:prstGeom>
          <a:solidFill>
            <a:srgbClr val="54813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CORRECT ANSWER 5</a:t>
            </a:r>
            <a:endParaRPr b="1" sz="1800">
              <a:solidFill>
                <a:schemeClr val="lt1"/>
              </a:solidFill>
              <a:latin typeface="Times New Roman"/>
              <a:ea typeface="Times New Roman"/>
              <a:cs typeface="Times New Roman"/>
              <a:sym typeface="Times New Roman"/>
            </a:endParaRPr>
          </a:p>
        </p:txBody>
      </p:sp>
      <p:sp>
        <p:nvSpPr>
          <p:cNvPr id="302" name="Google Shape;302;p40"/>
          <p:cNvSpPr txBox="1"/>
          <p:nvPr/>
        </p:nvSpPr>
        <p:spPr>
          <a:xfrm>
            <a:off x="80756" y="2968976"/>
            <a:ext cx="8982489" cy="1731243"/>
          </a:xfrm>
          <a:prstGeom prst="rect">
            <a:avLst/>
          </a:prstGeom>
          <a:blipFill rotWithShape="1">
            <a:blip r:embed="rId3">
              <a:alphaModFix/>
            </a:blip>
            <a:stretch>
              <a:fillRect b="-5011" l="-814" r="-1169" t="-2110"/>
            </a:stretch>
          </a:blip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400">
                <a:latin typeface="Calibri"/>
                <a:ea typeface="Calibri"/>
                <a:cs typeface="Calibri"/>
                <a:sym typeface="Calibri"/>
              </a:rPr>
              <a:t> </a:t>
            </a:r>
            <a:endParaRPr sz="1100"/>
          </a:p>
        </p:txBody>
      </p:sp>
      <p:sp>
        <p:nvSpPr>
          <p:cNvPr id="303" name="Google Shape;303;p40"/>
          <p:cNvSpPr txBox="1"/>
          <p:nvPr/>
        </p:nvSpPr>
        <p:spPr>
          <a:xfrm>
            <a:off x="3093554" y="4763840"/>
            <a:ext cx="887068" cy="346249"/>
          </a:xfrm>
          <a:prstGeom prst="rect">
            <a:avLst/>
          </a:prstGeom>
          <a:solidFill>
            <a:schemeClr val="accent6"/>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d)</a:t>
            </a:r>
            <a:endParaRPr b="1" sz="1800">
              <a:solidFill>
                <a:schemeClr val="lt1"/>
              </a:solidFill>
              <a:latin typeface="Times New Roman"/>
              <a:ea typeface="Times New Roman"/>
              <a:cs typeface="Times New Roman"/>
              <a:sym typeface="Times New Roman"/>
            </a:endParaRPr>
          </a:p>
        </p:txBody>
      </p:sp>
      <p:cxnSp>
        <p:nvCxnSpPr>
          <p:cNvPr id="304" name="Google Shape;304;p40"/>
          <p:cNvCxnSpPr/>
          <p:nvPr/>
        </p:nvCxnSpPr>
        <p:spPr>
          <a:xfrm>
            <a:off x="2688731" y="4944931"/>
            <a:ext cx="219173" cy="0"/>
          </a:xfrm>
          <a:prstGeom prst="straightConnector1">
            <a:avLst/>
          </a:prstGeom>
          <a:noFill/>
          <a:ln cap="flat" cmpd="sng" w="19050">
            <a:solidFill>
              <a:schemeClr val="accent6"/>
            </a:solidFill>
            <a:prstDash val="solid"/>
            <a:miter lim="800000"/>
            <a:headEnd len="sm" w="sm" type="none"/>
            <a:tailEnd len="med" w="med" type="triangle"/>
          </a:ln>
        </p:spPr>
      </p:cxnSp>
      <p:pic>
        <p:nvPicPr>
          <p:cNvPr id="305" name="Google Shape;305;p40"/>
          <p:cNvPicPr preferRelativeResize="0"/>
          <p:nvPr/>
        </p:nvPicPr>
        <p:blipFill rotWithShape="1">
          <a:blip r:embed="rId4">
            <a:alphaModFix/>
          </a:blip>
          <a:srcRect b="52981" l="0" r="0" t="0"/>
          <a:stretch/>
        </p:blipFill>
        <p:spPr>
          <a:xfrm>
            <a:off x="80756" y="1586007"/>
            <a:ext cx="1350357" cy="819694"/>
          </a:xfrm>
          <a:prstGeom prst="rect">
            <a:avLst/>
          </a:prstGeom>
          <a:noFill/>
          <a:ln>
            <a:noFill/>
          </a:ln>
        </p:spPr>
      </p:pic>
      <p:pic>
        <p:nvPicPr>
          <p:cNvPr id="306" name="Google Shape;306;p40"/>
          <p:cNvPicPr preferRelativeResize="0"/>
          <p:nvPr/>
        </p:nvPicPr>
        <p:blipFill rotWithShape="1">
          <a:blip r:embed="rId4">
            <a:alphaModFix/>
          </a:blip>
          <a:srcRect b="0" l="0" r="0" t="52980"/>
          <a:stretch/>
        </p:blipFill>
        <p:spPr>
          <a:xfrm>
            <a:off x="3385516" y="1637972"/>
            <a:ext cx="1350357" cy="81969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gtEl>
                                        <p:attrNameLst>
                                          <p:attrName>style.visibility</p:attrName>
                                        </p:attrNameLst>
                                      </p:cBhvr>
                                      <p:to>
                                        <p:strVal val="visible"/>
                                      </p:to>
                                    </p:set>
                                    <p:animEffect filter="fade" transition="in">
                                      <p:cBhvr>
                                        <p:cTn dur="1000"/>
                                        <p:tgtEl>
                                          <p:spTgt spid="3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gtEl>
                                        <p:attrNameLst>
                                          <p:attrName>style.visibility</p:attrName>
                                        </p:attrNameLst>
                                      </p:cBhvr>
                                      <p:to>
                                        <p:strVal val="visible"/>
                                      </p:to>
                                    </p:set>
                                    <p:animEffect filter="fade" transition="in">
                                      <p:cBhvr>
                                        <p:cTn dur="1000"/>
                                        <p:tgtEl>
                                          <p:spTgt spid="3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3"/>
                                        </p:tgtEl>
                                        <p:attrNameLst>
                                          <p:attrName>style.visibility</p:attrName>
                                        </p:attrNameLst>
                                      </p:cBhvr>
                                      <p:to>
                                        <p:strVal val="visible"/>
                                      </p:to>
                                    </p:set>
                                    <p:animEffect filter="fade" transition="in">
                                      <p:cBhvr>
                                        <p:cTn dur="1000"/>
                                        <p:tgtEl>
                                          <p:spTgt spid="303"/>
                                        </p:tgtEl>
                                      </p:cBhvr>
                                    </p:animEffect>
                                  </p:childTnLst>
                                </p:cTn>
                              </p:par>
                              <p:par>
                                <p:cTn fill="hold" nodeType="with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1000"/>
                                        <p:tgtEl>
                                          <p:spTgt spid="304"/>
                                        </p:tgtEl>
                                      </p:cBhvr>
                                    </p:animEffect>
                                  </p:childTnLst>
                                </p:cTn>
                              </p:par>
                              <p:par>
                                <p:cTn fill="hold" nodeType="with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1000"/>
                                        <p:tgtEl>
                                          <p:spTgt spid="3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1"/>
          <p:cNvSpPr txBox="1"/>
          <p:nvPr/>
        </p:nvSpPr>
        <p:spPr>
          <a:xfrm>
            <a:off x="0" y="4756"/>
            <a:ext cx="1923068"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QUESTION 6</a:t>
            </a:r>
            <a:endParaRPr b="1" sz="1800">
              <a:solidFill>
                <a:schemeClr val="lt1"/>
              </a:solidFill>
              <a:latin typeface="Times New Roman"/>
              <a:ea typeface="Times New Roman"/>
              <a:cs typeface="Times New Roman"/>
              <a:sym typeface="Times New Roman"/>
            </a:endParaRPr>
          </a:p>
        </p:txBody>
      </p:sp>
      <p:sp>
        <p:nvSpPr>
          <p:cNvPr id="313" name="Google Shape;313;p41"/>
          <p:cNvSpPr txBox="1"/>
          <p:nvPr/>
        </p:nvSpPr>
        <p:spPr>
          <a:xfrm>
            <a:off x="-1" y="396124"/>
            <a:ext cx="9144001" cy="1685077"/>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 sz="1500" u="none" strike="noStrike">
                <a:solidFill>
                  <a:schemeClr val="dk1"/>
                </a:solidFill>
                <a:latin typeface="Times New Roman"/>
                <a:ea typeface="Times New Roman"/>
                <a:cs typeface="Times New Roman"/>
                <a:sym typeface="Times New Roman"/>
              </a:rPr>
              <a:t>Consider the following statements:</a:t>
            </a:r>
            <a:endParaRPr sz="1100"/>
          </a:p>
          <a:p>
            <a:pPr indent="0" lvl="0" marL="0" marR="0" rtl="0" algn="l">
              <a:spcBef>
                <a:spcPts val="0"/>
              </a:spcBef>
              <a:spcAft>
                <a:spcPts val="0"/>
              </a:spcAft>
              <a:buNone/>
            </a:pPr>
            <a:r>
              <a:rPr b="0" i="0" lang="en" sz="1500" u="none" strike="noStrike">
                <a:solidFill>
                  <a:schemeClr val="dk1"/>
                </a:solidFill>
                <a:latin typeface="Times New Roman"/>
                <a:ea typeface="Times New Roman"/>
                <a:cs typeface="Times New Roman"/>
                <a:sym typeface="Times New Roman"/>
              </a:rPr>
              <a:t>Statement 1: Decision Trees are linear non-parametric models.</a:t>
            </a:r>
            <a:endParaRPr sz="1100"/>
          </a:p>
          <a:p>
            <a:pPr indent="0" lvl="0" marL="0" marR="0" rtl="0" algn="l">
              <a:spcBef>
                <a:spcPts val="0"/>
              </a:spcBef>
              <a:spcAft>
                <a:spcPts val="0"/>
              </a:spcAft>
              <a:buNone/>
            </a:pPr>
            <a:r>
              <a:rPr b="0" i="0" lang="en" sz="1500" u="none" strike="noStrike">
                <a:solidFill>
                  <a:schemeClr val="dk1"/>
                </a:solidFill>
                <a:latin typeface="Times New Roman"/>
                <a:ea typeface="Times New Roman"/>
                <a:cs typeface="Times New Roman"/>
                <a:sym typeface="Times New Roman"/>
              </a:rPr>
              <a:t>Statement 2: A decision tree may be used to explain the complex function learned by a neural network.</a:t>
            </a:r>
            <a:endParaRPr sz="1100"/>
          </a:p>
          <a:p>
            <a:pPr indent="-336550" lvl="0" marL="342900" marR="0" rtl="0" algn="l">
              <a:spcBef>
                <a:spcPts val="0"/>
              </a:spcBef>
              <a:spcAft>
                <a:spcPts val="0"/>
              </a:spcAft>
              <a:buClr>
                <a:schemeClr val="dk1"/>
              </a:buClr>
              <a:buSzPts val="1500"/>
              <a:buFont typeface="Calibri"/>
              <a:buAutoNum type="alphaLcParenR"/>
            </a:pPr>
            <a:r>
              <a:rPr b="0" i="0" lang="en" sz="1500" u="none" strike="noStrike">
                <a:solidFill>
                  <a:schemeClr val="dk1"/>
                </a:solidFill>
                <a:latin typeface="Times New Roman"/>
                <a:ea typeface="Times New Roman"/>
                <a:cs typeface="Times New Roman"/>
                <a:sym typeface="Times New Roman"/>
              </a:rPr>
              <a:t>Both the statements are True.</a:t>
            </a:r>
            <a:endParaRPr sz="1100"/>
          </a:p>
          <a:p>
            <a:pPr indent="-336550" lvl="0" marL="342900" marR="0" rtl="0" algn="l">
              <a:spcBef>
                <a:spcPts val="0"/>
              </a:spcBef>
              <a:spcAft>
                <a:spcPts val="0"/>
              </a:spcAft>
              <a:buClr>
                <a:schemeClr val="dk1"/>
              </a:buClr>
              <a:buSzPts val="1500"/>
              <a:buFont typeface="Calibri"/>
              <a:buAutoNum type="alphaLcParenR"/>
            </a:pPr>
            <a:r>
              <a:rPr b="0" i="0" lang="en" sz="1500" u="none" strike="noStrike">
                <a:solidFill>
                  <a:schemeClr val="dk1"/>
                </a:solidFill>
                <a:latin typeface="Times New Roman"/>
                <a:ea typeface="Times New Roman"/>
                <a:cs typeface="Times New Roman"/>
                <a:sym typeface="Times New Roman"/>
              </a:rPr>
              <a:t>Statement 1 is True, but Statement 2 is False.</a:t>
            </a:r>
            <a:endParaRPr sz="1100"/>
          </a:p>
          <a:p>
            <a:pPr indent="-336550" lvl="0" marL="342900" marR="0" rtl="0" algn="l">
              <a:spcBef>
                <a:spcPts val="0"/>
              </a:spcBef>
              <a:spcAft>
                <a:spcPts val="0"/>
              </a:spcAft>
              <a:buClr>
                <a:schemeClr val="dk1"/>
              </a:buClr>
              <a:buSzPts val="1500"/>
              <a:buFont typeface="Calibri"/>
              <a:buAutoNum type="alphaLcParenR"/>
            </a:pPr>
            <a:r>
              <a:rPr b="0" i="0" lang="en" sz="1500" u="none" strike="noStrike">
                <a:solidFill>
                  <a:schemeClr val="dk1"/>
                </a:solidFill>
                <a:latin typeface="Times New Roman"/>
                <a:ea typeface="Times New Roman"/>
                <a:cs typeface="Times New Roman"/>
                <a:sym typeface="Times New Roman"/>
              </a:rPr>
              <a:t>Statement 1 is False, but Statement 2 is True.</a:t>
            </a:r>
            <a:endParaRPr sz="1100"/>
          </a:p>
          <a:p>
            <a:pPr indent="-336550" lvl="0" marL="342900" marR="0" rtl="0" algn="l">
              <a:spcBef>
                <a:spcPts val="0"/>
              </a:spcBef>
              <a:spcAft>
                <a:spcPts val="0"/>
              </a:spcAft>
              <a:buClr>
                <a:schemeClr val="dk1"/>
              </a:buClr>
              <a:buSzPts val="1500"/>
              <a:buFont typeface="Calibri"/>
              <a:buAutoNum type="alphaLcParenR"/>
            </a:pPr>
            <a:r>
              <a:rPr b="0" i="0" lang="en" sz="1500" u="none" strike="noStrike">
                <a:solidFill>
                  <a:schemeClr val="dk1"/>
                </a:solidFill>
                <a:latin typeface="Times New Roman"/>
                <a:ea typeface="Times New Roman"/>
                <a:cs typeface="Times New Roman"/>
                <a:sym typeface="Times New Roman"/>
              </a:rPr>
              <a:t>Both the statements are False.</a:t>
            </a:r>
            <a:endParaRPr sz="1100"/>
          </a:p>
        </p:txBody>
      </p:sp>
      <p:sp>
        <p:nvSpPr>
          <p:cNvPr id="314" name="Google Shape;314;p41"/>
          <p:cNvSpPr txBox="1"/>
          <p:nvPr/>
        </p:nvSpPr>
        <p:spPr>
          <a:xfrm>
            <a:off x="0" y="2232749"/>
            <a:ext cx="1923068" cy="346249"/>
          </a:xfrm>
          <a:prstGeom prst="rect">
            <a:avLst/>
          </a:prstGeom>
          <a:solidFill>
            <a:srgbClr val="2E75B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SOLUTION 6</a:t>
            </a:r>
            <a:endParaRPr b="1" sz="1800">
              <a:solidFill>
                <a:schemeClr val="lt1"/>
              </a:solidFill>
              <a:latin typeface="Times New Roman"/>
              <a:ea typeface="Times New Roman"/>
              <a:cs typeface="Times New Roman"/>
              <a:sym typeface="Times New Roman"/>
            </a:endParaRPr>
          </a:p>
        </p:txBody>
      </p:sp>
      <p:sp>
        <p:nvSpPr>
          <p:cNvPr id="315" name="Google Shape;315;p41"/>
          <p:cNvSpPr txBox="1"/>
          <p:nvPr/>
        </p:nvSpPr>
        <p:spPr>
          <a:xfrm>
            <a:off x="0" y="4763840"/>
            <a:ext cx="2578820" cy="346249"/>
          </a:xfrm>
          <a:prstGeom prst="rect">
            <a:avLst/>
          </a:prstGeom>
          <a:solidFill>
            <a:srgbClr val="54813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CORRECT ANSWER 6</a:t>
            </a:r>
            <a:endParaRPr b="1" sz="1800">
              <a:solidFill>
                <a:schemeClr val="lt1"/>
              </a:solidFill>
              <a:latin typeface="Times New Roman"/>
              <a:ea typeface="Times New Roman"/>
              <a:cs typeface="Times New Roman"/>
              <a:sym typeface="Times New Roman"/>
            </a:endParaRPr>
          </a:p>
        </p:txBody>
      </p:sp>
      <p:sp>
        <p:nvSpPr>
          <p:cNvPr id="316" name="Google Shape;316;p41"/>
          <p:cNvSpPr txBox="1"/>
          <p:nvPr/>
        </p:nvSpPr>
        <p:spPr>
          <a:xfrm>
            <a:off x="3017817" y="4763840"/>
            <a:ext cx="649722" cy="346249"/>
          </a:xfrm>
          <a:prstGeom prst="rect">
            <a:avLst/>
          </a:prstGeom>
          <a:solidFill>
            <a:schemeClr val="accent6"/>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a:t>
            </a:r>
            <a:endParaRPr b="1" sz="1800">
              <a:solidFill>
                <a:schemeClr val="lt1"/>
              </a:solidFill>
              <a:latin typeface="Times New Roman"/>
              <a:ea typeface="Times New Roman"/>
              <a:cs typeface="Times New Roman"/>
              <a:sym typeface="Times New Roman"/>
            </a:endParaRPr>
          </a:p>
        </p:txBody>
      </p:sp>
      <p:cxnSp>
        <p:nvCxnSpPr>
          <p:cNvPr id="317" name="Google Shape;317;p41"/>
          <p:cNvCxnSpPr/>
          <p:nvPr/>
        </p:nvCxnSpPr>
        <p:spPr>
          <a:xfrm>
            <a:off x="2688731" y="4944931"/>
            <a:ext cx="219173" cy="0"/>
          </a:xfrm>
          <a:prstGeom prst="straightConnector1">
            <a:avLst/>
          </a:prstGeom>
          <a:noFill/>
          <a:ln cap="flat" cmpd="sng" w="19050">
            <a:solidFill>
              <a:schemeClr val="accent6"/>
            </a:solidFill>
            <a:prstDash val="solid"/>
            <a:miter lim="800000"/>
            <a:headEnd len="sm" w="sm" type="none"/>
            <a:tailEnd len="med" w="med" type="triangle"/>
          </a:ln>
        </p:spPr>
      </p:cxnSp>
      <p:sp>
        <p:nvSpPr>
          <p:cNvPr id="318" name="Google Shape;318;p41"/>
          <p:cNvSpPr txBox="1"/>
          <p:nvPr/>
        </p:nvSpPr>
        <p:spPr>
          <a:xfrm>
            <a:off x="-1" y="2775666"/>
            <a:ext cx="9009822" cy="1569661"/>
          </a:xfrm>
          <a:prstGeom prst="rect">
            <a:avLst/>
          </a:prstGeom>
          <a:noFill/>
          <a:ln>
            <a:noFill/>
          </a:ln>
        </p:spPr>
        <p:txBody>
          <a:bodyPr anchorCtr="0" anchor="t" bIns="34275" lIns="68575" spcFirstLastPara="1" rIns="68575" wrap="square" tIns="34275">
            <a:spAutoFit/>
          </a:bodyPr>
          <a:lstStyle/>
          <a:p>
            <a:pPr indent="-254000" lvl="0" marL="342900" marR="0" rtl="0" algn="l">
              <a:spcBef>
                <a:spcPts val="0"/>
              </a:spcBef>
              <a:spcAft>
                <a:spcPts val="0"/>
              </a:spcAft>
              <a:buClr>
                <a:schemeClr val="dk1"/>
              </a:buClr>
              <a:buSzPts val="1400"/>
              <a:buFont typeface="Times New Roman"/>
              <a:buChar char="●"/>
            </a:pPr>
            <a:r>
              <a:rPr lang="en" sz="1500">
                <a:solidFill>
                  <a:schemeClr val="dk1"/>
                </a:solidFill>
                <a:latin typeface="Times New Roman"/>
                <a:ea typeface="Times New Roman"/>
                <a:cs typeface="Times New Roman"/>
                <a:sym typeface="Times New Roman"/>
              </a:rPr>
              <a:t>Decision trees are non-linear models. They make predictions by splitting the data based on features at each decision node, and these splits can be based on non-linear conditions. For instance, a decision node might split the data based on whether a specific feature is greater than, less than, or equal to a certain threshold. </a:t>
            </a:r>
            <a:endParaRPr sz="1100"/>
          </a:p>
          <a:p>
            <a:pPr indent="-254000" lvl="0" marL="342900" marR="0" rtl="0" algn="l">
              <a:spcBef>
                <a:spcPts val="900"/>
              </a:spcBef>
              <a:spcAft>
                <a:spcPts val="0"/>
              </a:spcAft>
              <a:buClr>
                <a:schemeClr val="dk1"/>
              </a:buClr>
              <a:buSzPts val="1400"/>
              <a:buFont typeface="Times New Roman"/>
              <a:buChar char="●"/>
            </a:pPr>
            <a:r>
              <a:rPr lang="en" sz="1500">
                <a:solidFill>
                  <a:schemeClr val="dk1"/>
                </a:solidFill>
                <a:latin typeface="Times New Roman"/>
                <a:ea typeface="Times New Roman"/>
                <a:cs typeface="Times New Roman"/>
                <a:sym typeface="Times New Roman"/>
              </a:rPr>
              <a:t>A decision tree can be used as an interpretability tool to approximate the complex function learned by a neural network. By recursively partitioning the input space, a decision tree can provide insights into the regions where the neural network makes specific predictions.</a:t>
            </a:r>
            <a:endParaRPr sz="1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4"/>
                                        </p:tgtEl>
                                        <p:attrNameLst>
                                          <p:attrName>style.visibility</p:attrName>
                                        </p:attrNameLst>
                                      </p:cBhvr>
                                      <p:to>
                                        <p:strVal val="visible"/>
                                      </p:to>
                                    </p:set>
                                    <p:animEffect filter="fade" transition="in">
                                      <p:cBhvr>
                                        <p:cTn dur="1000"/>
                                        <p:tgtEl>
                                          <p:spTgt spid="3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gtEl>
                                        <p:attrNameLst>
                                          <p:attrName>style.visibility</p:attrName>
                                        </p:attrNameLst>
                                      </p:cBhvr>
                                      <p:to>
                                        <p:strVal val="visible"/>
                                      </p:to>
                                    </p:set>
                                    <p:animEffect filter="fade" transition="in">
                                      <p:cBhvr>
                                        <p:cTn dur="1000"/>
                                        <p:tgtEl>
                                          <p:spTgt spid="3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1000"/>
                                        <p:tgtEl>
                                          <p:spTgt spid="316"/>
                                        </p:tgtEl>
                                      </p:cBhvr>
                                    </p:animEffect>
                                  </p:childTnLst>
                                </p:cTn>
                              </p:par>
                              <p:par>
                                <p:cTn fill="hold" nodeType="with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par>
                                <p:cTn fill="hold" nodeType="with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2"/>
          <p:cNvSpPr txBox="1"/>
          <p:nvPr/>
        </p:nvSpPr>
        <p:spPr>
          <a:xfrm>
            <a:off x="0" y="-15449"/>
            <a:ext cx="1923068"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QUESTION 7</a:t>
            </a:r>
            <a:endParaRPr b="1" sz="1800">
              <a:solidFill>
                <a:schemeClr val="lt1"/>
              </a:solidFill>
              <a:latin typeface="Times New Roman"/>
              <a:ea typeface="Times New Roman"/>
              <a:cs typeface="Times New Roman"/>
              <a:sym typeface="Times New Roman"/>
            </a:endParaRPr>
          </a:p>
        </p:txBody>
      </p:sp>
      <p:sp>
        <p:nvSpPr>
          <p:cNvPr id="325" name="Google Shape;325;p42"/>
          <p:cNvSpPr txBox="1"/>
          <p:nvPr/>
        </p:nvSpPr>
        <p:spPr>
          <a:xfrm>
            <a:off x="0" y="375354"/>
            <a:ext cx="9144000" cy="1685077"/>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 sz="1500" u="none" strike="noStrike">
                <a:solidFill>
                  <a:schemeClr val="dk1"/>
                </a:solidFill>
                <a:latin typeface="Times New Roman"/>
                <a:ea typeface="Times New Roman"/>
                <a:cs typeface="Times New Roman"/>
                <a:sym typeface="Times New Roman"/>
              </a:rPr>
              <a:t>Consider the following data set:</a:t>
            </a:r>
            <a:endParaRPr sz="1100"/>
          </a:p>
          <a:p>
            <a:pPr indent="0" lvl="0" marL="0" marR="0" rtl="0" algn="l">
              <a:spcBef>
                <a:spcPts val="0"/>
              </a:spcBef>
              <a:spcAft>
                <a:spcPts val="0"/>
              </a:spcAft>
              <a:buNone/>
            </a:pPr>
            <a:r>
              <a:rPr lang="en" sz="1500">
                <a:solidFill>
                  <a:schemeClr val="dk1"/>
                </a:solidFill>
                <a:latin typeface="Times New Roman"/>
                <a:ea typeface="Times New Roman"/>
                <a:cs typeface="Times New Roman"/>
                <a:sym typeface="Times New Roman"/>
              </a:rPr>
              <a:t>Considering ‘profitable’ as the binary values attribute we are trying to predict, which of the attributes would you select as the root in a decision tree with multi-way splits using the cross-entropy impurity measure?</a:t>
            </a:r>
            <a:endParaRPr sz="1100"/>
          </a:p>
          <a:p>
            <a:pPr indent="0" lvl="0" marL="0" marR="0" rtl="0" algn="l">
              <a:spcBef>
                <a:spcPts val="0"/>
              </a:spcBef>
              <a:spcAft>
                <a:spcPts val="0"/>
              </a:spcAft>
              <a:buNone/>
            </a:pPr>
            <a:r>
              <a:rPr lang="en" sz="1500">
                <a:solidFill>
                  <a:schemeClr val="dk1"/>
                </a:solidFill>
                <a:latin typeface="Times New Roman"/>
                <a:ea typeface="Times New Roman"/>
                <a:cs typeface="Times New Roman"/>
                <a:sym typeface="Times New Roman"/>
              </a:rPr>
              <a:t>a) price</a:t>
            </a:r>
            <a:endParaRPr sz="1100"/>
          </a:p>
          <a:p>
            <a:pPr indent="0" lvl="0" marL="0" marR="0" rtl="0" algn="l">
              <a:spcBef>
                <a:spcPts val="0"/>
              </a:spcBef>
              <a:spcAft>
                <a:spcPts val="0"/>
              </a:spcAft>
              <a:buNone/>
            </a:pPr>
            <a:r>
              <a:rPr lang="en" sz="1500">
                <a:solidFill>
                  <a:schemeClr val="dk1"/>
                </a:solidFill>
                <a:latin typeface="Times New Roman"/>
                <a:ea typeface="Times New Roman"/>
                <a:cs typeface="Times New Roman"/>
                <a:sym typeface="Times New Roman"/>
              </a:rPr>
              <a:t>b) maintenance</a:t>
            </a:r>
            <a:endParaRPr sz="1100"/>
          </a:p>
          <a:p>
            <a:pPr indent="0" lvl="0" marL="0" marR="0" rtl="0" algn="l">
              <a:spcBef>
                <a:spcPts val="0"/>
              </a:spcBef>
              <a:spcAft>
                <a:spcPts val="0"/>
              </a:spcAft>
              <a:buNone/>
            </a:pPr>
            <a:r>
              <a:rPr lang="en" sz="1500">
                <a:solidFill>
                  <a:schemeClr val="dk1"/>
                </a:solidFill>
                <a:latin typeface="Times New Roman"/>
                <a:ea typeface="Times New Roman"/>
                <a:cs typeface="Times New Roman"/>
                <a:sym typeface="Times New Roman"/>
              </a:rPr>
              <a:t>c) capacity</a:t>
            </a:r>
            <a:endParaRPr sz="1100"/>
          </a:p>
          <a:p>
            <a:pPr indent="0" lvl="0" marL="0" marR="0" rtl="0" algn="l">
              <a:spcBef>
                <a:spcPts val="0"/>
              </a:spcBef>
              <a:spcAft>
                <a:spcPts val="0"/>
              </a:spcAft>
              <a:buNone/>
            </a:pPr>
            <a:r>
              <a:rPr lang="en" sz="1500">
                <a:solidFill>
                  <a:schemeClr val="dk1"/>
                </a:solidFill>
                <a:latin typeface="Times New Roman"/>
                <a:ea typeface="Times New Roman"/>
                <a:cs typeface="Times New Roman"/>
                <a:sym typeface="Times New Roman"/>
              </a:rPr>
              <a:t>d) airbag</a:t>
            </a:r>
            <a:endParaRPr sz="1500">
              <a:solidFill>
                <a:schemeClr val="dk1"/>
              </a:solidFill>
              <a:latin typeface="Times New Roman"/>
              <a:ea typeface="Times New Roman"/>
              <a:cs typeface="Times New Roman"/>
              <a:sym typeface="Times New Roman"/>
            </a:endParaRPr>
          </a:p>
        </p:txBody>
      </p:sp>
      <p:sp>
        <p:nvSpPr>
          <p:cNvPr id="326" name="Google Shape;326;p42"/>
          <p:cNvSpPr txBox="1"/>
          <p:nvPr/>
        </p:nvSpPr>
        <p:spPr>
          <a:xfrm>
            <a:off x="0" y="2680979"/>
            <a:ext cx="1923068" cy="346249"/>
          </a:xfrm>
          <a:prstGeom prst="rect">
            <a:avLst/>
          </a:prstGeom>
          <a:solidFill>
            <a:srgbClr val="2E75B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SOLUTION 7</a:t>
            </a:r>
            <a:endParaRPr b="1" sz="1800">
              <a:solidFill>
                <a:schemeClr val="lt1"/>
              </a:solidFill>
              <a:latin typeface="Times New Roman"/>
              <a:ea typeface="Times New Roman"/>
              <a:cs typeface="Times New Roman"/>
              <a:sym typeface="Times New Roman"/>
            </a:endParaRPr>
          </a:p>
        </p:txBody>
      </p:sp>
      <p:sp>
        <p:nvSpPr>
          <p:cNvPr id="327" name="Google Shape;327;p42"/>
          <p:cNvSpPr txBox="1"/>
          <p:nvPr/>
        </p:nvSpPr>
        <p:spPr>
          <a:xfrm>
            <a:off x="0" y="4763840"/>
            <a:ext cx="2578820" cy="346249"/>
          </a:xfrm>
          <a:prstGeom prst="rect">
            <a:avLst/>
          </a:prstGeom>
          <a:solidFill>
            <a:srgbClr val="54813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CORRECT ANSWER 7</a:t>
            </a:r>
            <a:endParaRPr b="1" sz="1800">
              <a:solidFill>
                <a:schemeClr val="lt1"/>
              </a:solidFill>
              <a:latin typeface="Times New Roman"/>
              <a:ea typeface="Times New Roman"/>
              <a:cs typeface="Times New Roman"/>
              <a:sym typeface="Times New Roman"/>
            </a:endParaRPr>
          </a:p>
        </p:txBody>
      </p:sp>
      <p:sp>
        <p:nvSpPr>
          <p:cNvPr id="328" name="Google Shape;328;p42"/>
          <p:cNvSpPr txBox="1"/>
          <p:nvPr/>
        </p:nvSpPr>
        <p:spPr>
          <a:xfrm>
            <a:off x="3017816" y="4763840"/>
            <a:ext cx="575180" cy="346249"/>
          </a:xfrm>
          <a:prstGeom prst="rect">
            <a:avLst/>
          </a:prstGeom>
          <a:solidFill>
            <a:schemeClr val="accent6"/>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a:t>
            </a:r>
            <a:endParaRPr b="1" sz="1800">
              <a:solidFill>
                <a:schemeClr val="lt1"/>
              </a:solidFill>
              <a:latin typeface="Times New Roman"/>
              <a:ea typeface="Times New Roman"/>
              <a:cs typeface="Times New Roman"/>
              <a:sym typeface="Times New Roman"/>
            </a:endParaRPr>
          </a:p>
        </p:txBody>
      </p:sp>
      <p:cxnSp>
        <p:nvCxnSpPr>
          <p:cNvPr id="329" name="Google Shape;329;p42"/>
          <p:cNvCxnSpPr/>
          <p:nvPr/>
        </p:nvCxnSpPr>
        <p:spPr>
          <a:xfrm>
            <a:off x="2688731" y="4944931"/>
            <a:ext cx="219173" cy="0"/>
          </a:xfrm>
          <a:prstGeom prst="straightConnector1">
            <a:avLst/>
          </a:prstGeom>
          <a:noFill/>
          <a:ln cap="flat" cmpd="sng" w="19050">
            <a:solidFill>
              <a:schemeClr val="accent6"/>
            </a:solidFill>
            <a:prstDash val="solid"/>
            <a:miter lim="800000"/>
            <a:headEnd len="sm" w="sm" type="none"/>
            <a:tailEnd len="med" w="med" type="triangle"/>
          </a:ln>
        </p:spPr>
      </p:cxnSp>
      <p:pic>
        <p:nvPicPr>
          <p:cNvPr id="330" name="Google Shape;330;p42"/>
          <p:cNvPicPr preferRelativeResize="0"/>
          <p:nvPr/>
        </p:nvPicPr>
        <p:blipFill rotWithShape="1">
          <a:blip r:embed="rId3">
            <a:alphaModFix/>
          </a:blip>
          <a:srcRect b="0" l="0" r="0" t="0"/>
          <a:stretch/>
        </p:blipFill>
        <p:spPr>
          <a:xfrm>
            <a:off x="6008204" y="1140516"/>
            <a:ext cx="2896559" cy="1805727"/>
          </a:xfrm>
          <a:prstGeom prst="rect">
            <a:avLst/>
          </a:prstGeom>
          <a:noFill/>
          <a:ln>
            <a:noFill/>
          </a:ln>
        </p:spPr>
      </p:pic>
      <p:pic>
        <p:nvPicPr>
          <p:cNvPr id="331" name="Google Shape;331;p42"/>
          <p:cNvPicPr preferRelativeResize="0"/>
          <p:nvPr/>
        </p:nvPicPr>
        <p:blipFill rotWithShape="1">
          <a:blip r:embed="rId4">
            <a:alphaModFix/>
          </a:blip>
          <a:srcRect b="0" l="0" r="0" t="0"/>
          <a:stretch/>
        </p:blipFill>
        <p:spPr>
          <a:xfrm>
            <a:off x="0" y="3110563"/>
            <a:ext cx="6653561" cy="156994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6"/>
                                        </p:tgtEl>
                                        <p:attrNameLst>
                                          <p:attrName>style.visibility</p:attrName>
                                        </p:attrNameLst>
                                      </p:cBhvr>
                                      <p:to>
                                        <p:strVal val="visible"/>
                                      </p:to>
                                    </p:set>
                                    <p:animEffect filter="fade" transition="in">
                                      <p:cBhvr>
                                        <p:cTn dur="1000"/>
                                        <p:tgtEl>
                                          <p:spTgt spid="3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1000"/>
                                        <p:tgtEl>
                                          <p:spTgt spid="3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1000"/>
                                        <p:tgtEl>
                                          <p:spTgt spid="328"/>
                                        </p:tgtEl>
                                      </p:cBhvr>
                                    </p:animEffect>
                                  </p:childTnLst>
                                </p:cTn>
                              </p:par>
                              <p:par>
                                <p:cTn fill="hold" nodeType="withEffect" presetClass="entr" presetID="10" presetSubtype="0">
                                  <p:stCondLst>
                                    <p:cond delay="0"/>
                                  </p:stCondLst>
                                  <p:childTnLst>
                                    <p:set>
                                      <p:cBhvr>
                                        <p:cTn dur="1" fill="hold">
                                          <p:stCondLst>
                                            <p:cond delay="0"/>
                                          </p:stCondLst>
                                        </p:cTn>
                                        <p:tgtEl>
                                          <p:spTgt spid="329"/>
                                        </p:tgtEl>
                                        <p:attrNameLst>
                                          <p:attrName>style.visibility</p:attrName>
                                        </p:attrNameLst>
                                      </p:cBhvr>
                                      <p:to>
                                        <p:strVal val="visible"/>
                                      </p:to>
                                    </p:set>
                                    <p:animEffect filter="fade" transition="in">
                                      <p:cBhvr>
                                        <p:cTn dur="1000"/>
                                        <p:tgtEl>
                                          <p:spTgt spid="329"/>
                                        </p:tgtEl>
                                      </p:cBhvr>
                                    </p:animEffect>
                                  </p:childTnLst>
                                </p:cTn>
                              </p:par>
                              <p:par>
                                <p:cTn fill="hold" nodeType="withEffect" presetClass="entr" presetID="10" presetSubtype="0">
                                  <p:stCondLst>
                                    <p:cond delay="0"/>
                                  </p:stCondLst>
                                  <p:childTnLst>
                                    <p:set>
                                      <p:cBhvr>
                                        <p:cTn dur="1" fill="hold">
                                          <p:stCondLst>
                                            <p:cond delay="0"/>
                                          </p:stCondLst>
                                        </p:cTn>
                                        <p:tgtEl>
                                          <p:spTgt spid="327"/>
                                        </p:tgtEl>
                                        <p:attrNameLst>
                                          <p:attrName>style.visibility</p:attrName>
                                        </p:attrNameLst>
                                      </p:cBhvr>
                                      <p:to>
                                        <p:strVal val="visible"/>
                                      </p:to>
                                    </p:set>
                                    <p:animEffect filter="fade" transition="in">
                                      <p:cBhvr>
                                        <p:cTn dur="1000"/>
                                        <p:tgtEl>
                                          <p:spTgt spid="3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3"/>
          <p:cNvSpPr txBox="1"/>
          <p:nvPr/>
        </p:nvSpPr>
        <p:spPr>
          <a:xfrm>
            <a:off x="0" y="1919"/>
            <a:ext cx="1923068"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QUESTION 8</a:t>
            </a:r>
            <a:endParaRPr b="1" sz="1800">
              <a:solidFill>
                <a:schemeClr val="lt1"/>
              </a:solidFill>
              <a:latin typeface="Times New Roman"/>
              <a:ea typeface="Times New Roman"/>
              <a:cs typeface="Times New Roman"/>
              <a:sym typeface="Times New Roman"/>
            </a:endParaRPr>
          </a:p>
        </p:txBody>
      </p:sp>
      <p:sp>
        <p:nvSpPr>
          <p:cNvPr id="338" name="Google Shape;338;p43"/>
          <p:cNvSpPr txBox="1"/>
          <p:nvPr/>
        </p:nvSpPr>
        <p:spPr>
          <a:xfrm>
            <a:off x="22209" y="389257"/>
            <a:ext cx="9005006" cy="145424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 sz="1800" u="none" strike="noStrike">
                <a:solidFill>
                  <a:schemeClr val="dk1"/>
                </a:solidFill>
                <a:latin typeface="Times New Roman"/>
                <a:ea typeface="Times New Roman"/>
                <a:cs typeface="Times New Roman"/>
                <a:sym typeface="Times New Roman"/>
              </a:rPr>
              <a:t>What is the initial entropy of Malignant?</a:t>
            </a:r>
            <a:endParaRPr sz="1100"/>
          </a:p>
          <a:p>
            <a:pPr indent="-342900" lvl="0" marL="342900" marR="0" rtl="0" algn="l">
              <a:spcBef>
                <a:spcPts val="0"/>
              </a:spcBef>
              <a:spcAft>
                <a:spcPts val="0"/>
              </a:spcAft>
              <a:buClr>
                <a:schemeClr val="dk1"/>
              </a:buClr>
              <a:buSzPts val="1800"/>
              <a:buFont typeface="Calibri"/>
              <a:buAutoNum type="alphaLcParenR"/>
            </a:pPr>
            <a:r>
              <a:rPr b="0" i="0" lang="en" sz="1800" u="none" strike="noStrike">
                <a:solidFill>
                  <a:schemeClr val="dk1"/>
                </a:solidFill>
                <a:latin typeface="Times New Roman"/>
                <a:ea typeface="Times New Roman"/>
                <a:cs typeface="Times New Roman"/>
                <a:sym typeface="Times New Roman"/>
              </a:rPr>
              <a:t>0.543</a:t>
            </a:r>
            <a:endParaRPr sz="1100"/>
          </a:p>
          <a:p>
            <a:pPr indent="-342900" lvl="0" marL="342900" marR="0" rtl="0" algn="l">
              <a:spcBef>
                <a:spcPts val="0"/>
              </a:spcBef>
              <a:spcAft>
                <a:spcPts val="0"/>
              </a:spcAft>
              <a:buClr>
                <a:schemeClr val="dk1"/>
              </a:buClr>
              <a:buSzPts val="1800"/>
              <a:buFont typeface="Calibri"/>
              <a:buAutoNum type="alphaLcParenR"/>
            </a:pPr>
            <a:r>
              <a:rPr b="0" i="0" lang="en" sz="1800" u="none" strike="noStrike">
                <a:solidFill>
                  <a:schemeClr val="dk1"/>
                </a:solidFill>
                <a:latin typeface="Times New Roman"/>
                <a:ea typeface="Times New Roman"/>
                <a:cs typeface="Times New Roman"/>
                <a:sym typeface="Times New Roman"/>
              </a:rPr>
              <a:t>0.9798</a:t>
            </a:r>
            <a:endParaRPr sz="1100"/>
          </a:p>
          <a:p>
            <a:pPr indent="-342900" lvl="0" marL="342900" marR="0" rtl="0" algn="l">
              <a:spcBef>
                <a:spcPts val="0"/>
              </a:spcBef>
              <a:spcAft>
                <a:spcPts val="0"/>
              </a:spcAft>
              <a:buClr>
                <a:schemeClr val="dk1"/>
              </a:buClr>
              <a:buSzPts val="1800"/>
              <a:buFont typeface="Calibri"/>
              <a:buAutoNum type="alphaLcParenR"/>
            </a:pPr>
            <a:r>
              <a:rPr b="0" i="0" lang="en" sz="1800" u="none" strike="noStrike">
                <a:solidFill>
                  <a:schemeClr val="dk1"/>
                </a:solidFill>
                <a:latin typeface="Times New Roman"/>
                <a:ea typeface="Times New Roman"/>
                <a:cs typeface="Times New Roman"/>
                <a:sym typeface="Times New Roman"/>
              </a:rPr>
              <a:t>0.8732</a:t>
            </a:r>
            <a:endParaRPr sz="1100"/>
          </a:p>
          <a:p>
            <a:pPr indent="-342900" lvl="0" marL="342900" marR="0" rtl="0" algn="l">
              <a:spcBef>
                <a:spcPts val="0"/>
              </a:spcBef>
              <a:spcAft>
                <a:spcPts val="0"/>
              </a:spcAft>
              <a:buClr>
                <a:schemeClr val="dk1"/>
              </a:buClr>
              <a:buSzPts val="1800"/>
              <a:buFont typeface="Calibri"/>
              <a:buAutoNum type="alphaLcParenR"/>
            </a:pPr>
            <a:r>
              <a:rPr b="0" i="0" lang="en" sz="1800" u="none" strike="noStrike">
                <a:solidFill>
                  <a:schemeClr val="dk1"/>
                </a:solidFill>
                <a:latin typeface="Times New Roman"/>
                <a:ea typeface="Times New Roman"/>
                <a:cs typeface="Times New Roman"/>
                <a:sym typeface="Times New Roman"/>
              </a:rPr>
              <a:t>1 </a:t>
            </a:r>
            <a:endParaRPr sz="1800">
              <a:solidFill>
                <a:schemeClr val="dk1"/>
              </a:solidFill>
              <a:latin typeface="Times New Roman"/>
              <a:ea typeface="Times New Roman"/>
              <a:cs typeface="Times New Roman"/>
              <a:sym typeface="Times New Roman"/>
            </a:endParaRPr>
          </a:p>
        </p:txBody>
      </p:sp>
      <p:sp>
        <p:nvSpPr>
          <p:cNvPr id="339" name="Google Shape;339;p43"/>
          <p:cNvSpPr txBox="1"/>
          <p:nvPr/>
        </p:nvSpPr>
        <p:spPr>
          <a:xfrm>
            <a:off x="39380" y="2400750"/>
            <a:ext cx="1923068" cy="346249"/>
          </a:xfrm>
          <a:prstGeom prst="rect">
            <a:avLst/>
          </a:prstGeom>
          <a:solidFill>
            <a:srgbClr val="2E75B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SOLUTION 8</a:t>
            </a:r>
            <a:endParaRPr b="1" sz="1800">
              <a:solidFill>
                <a:schemeClr val="lt1"/>
              </a:solidFill>
              <a:latin typeface="Times New Roman"/>
              <a:ea typeface="Times New Roman"/>
              <a:cs typeface="Times New Roman"/>
              <a:sym typeface="Times New Roman"/>
            </a:endParaRPr>
          </a:p>
        </p:txBody>
      </p:sp>
      <p:sp>
        <p:nvSpPr>
          <p:cNvPr id="340" name="Google Shape;340;p43"/>
          <p:cNvSpPr txBox="1"/>
          <p:nvPr/>
        </p:nvSpPr>
        <p:spPr>
          <a:xfrm>
            <a:off x="0" y="4763840"/>
            <a:ext cx="2578820" cy="346249"/>
          </a:xfrm>
          <a:prstGeom prst="rect">
            <a:avLst/>
          </a:prstGeom>
          <a:solidFill>
            <a:srgbClr val="54813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CORRECT ANSWER 8</a:t>
            </a:r>
            <a:endParaRPr b="1" sz="1800">
              <a:solidFill>
                <a:schemeClr val="lt1"/>
              </a:solidFill>
              <a:latin typeface="Times New Roman"/>
              <a:ea typeface="Times New Roman"/>
              <a:cs typeface="Times New Roman"/>
              <a:sym typeface="Times New Roman"/>
            </a:endParaRPr>
          </a:p>
        </p:txBody>
      </p:sp>
      <p:sp>
        <p:nvSpPr>
          <p:cNvPr id="341" name="Google Shape;341;p43"/>
          <p:cNvSpPr txBox="1"/>
          <p:nvPr/>
        </p:nvSpPr>
        <p:spPr>
          <a:xfrm>
            <a:off x="3017815" y="4763840"/>
            <a:ext cx="552817" cy="346249"/>
          </a:xfrm>
          <a:prstGeom prst="rect">
            <a:avLst/>
          </a:prstGeom>
          <a:solidFill>
            <a:schemeClr val="accent6"/>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b)</a:t>
            </a:r>
            <a:endParaRPr b="1" sz="1800">
              <a:solidFill>
                <a:schemeClr val="lt1"/>
              </a:solidFill>
              <a:latin typeface="Times New Roman"/>
              <a:ea typeface="Times New Roman"/>
              <a:cs typeface="Times New Roman"/>
              <a:sym typeface="Times New Roman"/>
            </a:endParaRPr>
          </a:p>
        </p:txBody>
      </p:sp>
      <p:cxnSp>
        <p:nvCxnSpPr>
          <p:cNvPr id="342" name="Google Shape;342;p43"/>
          <p:cNvCxnSpPr/>
          <p:nvPr/>
        </p:nvCxnSpPr>
        <p:spPr>
          <a:xfrm>
            <a:off x="2688731" y="4944931"/>
            <a:ext cx="219173" cy="0"/>
          </a:xfrm>
          <a:prstGeom prst="straightConnector1">
            <a:avLst/>
          </a:prstGeom>
          <a:noFill/>
          <a:ln cap="flat" cmpd="sng" w="19050">
            <a:solidFill>
              <a:schemeClr val="accent6"/>
            </a:solidFill>
            <a:prstDash val="solid"/>
            <a:miter lim="800000"/>
            <a:headEnd len="sm" w="sm" type="none"/>
            <a:tailEnd len="med" w="med" type="triangle"/>
          </a:ln>
        </p:spPr>
      </p:cxnSp>
      <p:pic>
        <p:nvPicPr>
          <p:cNvPr id="343" name="Google Shape;343;p43"/>
          <p:cNvPicPr preferRelativeResize="0"/>
          <p:nvPr/>
        </p:nvPicPr>
        <p:blipFill rotWithShape="1">
          <a:blip r:embed="rId3">
            <a:alphaModFix/>
          </a:blip>
          <a:srcRect b="0" l="0" r="0" t="0"/>
          <a:stretch/>
        </p:blipFill>
        <p:spPr>
          <a:xfrm>
            <a:off x="4308613" y="348168"/>
            <a:ext cx="4508502" cy="2718124"/>
          </a:xfrm>
          <a:prstGeom prst="rect">
            <a:avLst/>
          </a:prstGeom>
          <a:noFill/>
          <a:ln>
            <a:noFill/>
          </a:ln>
        </p:spPr>
      </p:pic>
      <p:grpSp>
        <p:nvGrpSpPr>
          <p:cNvPr id="344" name="Google Shape;344;p43"/>
          <p:cNvGrpSpPr/>
          <p:nvPr/>
        </p:nvGrpSpPr>
        <p:grpSpPr>
          <a:xfrm>
            <a:off x="185047" y="3208083"/>
            <a:ext cx="3057594" cy="854718"/>
            <a:chOff x="246730" y="4277444"/>
            <a:chExt cx="4076792" cy="1139624"/>
          </a:xfrm>
        </p:grpSpPr>
        <p:pic>
          <p:nvPicPr>
            <p:cNvPr id="345" name="Google Shape;345;p43"/>
            <p:cNvPicPr preferRelativeResize="0"/>
            <p:nvPr/>
          </p:nvPicPr>
          <p:blipFill rotWithShape="1">
            <a:blip r:embed="rId4">
              <a:alphaModFix/>
            </a:blip>
            <a:srcRect b="0" l="0" r="0" t="60053"/>
            <a:stretch/>
          </p:blipFill>
          <p:spPr>
            <a:xfrm>
              <a:off x="246730" y="4765639"/>
              <a:ext cx="4076792" cy="651429"/>
            </a:xfrm>
            <a:prstGeom prst="rect">
              <a:avLst/>
            </a:prstGeom>
            <a:noFill/>
            <a:ln>
              <a:noFill/>
            </a:ln>
          </p:spPr>
        </p:pic>
        <p:pic>
          <p:nvPicPr>
            <p:cNvPr id="346" name="Google Shape;346;p43"/>
            <p:cNvPicPr preferRelativeResize="0"/>
            <p:nvPr/>
          </p:nvPicPr>
          <p:blipFill rotWithShape="1">
            <a:blip r:embed="rId5">
              <a:alphaModFix/>
            </a:blip>
            <a:srcRect b="62970" l="0" r="16989" t="0"/>
            <a:stretch/>
          </p:blipFill>
          <p:spPr>
            <a:xfrm>
              <a:off x="246730" y="4277444"/>
              <a:ext cx="2726619" cy="486521"/>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1000"/>
                                        <p:tgtEl>
                                          <p:spTgt spid="3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gtEl>
                                        <p:attrNameLst>
                                          <p:attrName>style.visibility</p:attrName>
                                        </p:attrNameLst>
                                      </p:cBhvr>
                                      <p:to>
                                        <p:strVal val="visible"/>
                                      </p:to>
                                    </p:set>
                                    <p:animEffect filter="fade" transition="in">
                                      <p:cBhvr>
                                        <p:cTn dur="1000"/>
                                        <p:tgtEl>
                                          <p:spTgt spid="3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gtEl>
                                        <p:attrNameLst>
                                          <p:attrName>style.visibility</p:attrName>
                                        </p:attrNameLst>
                                      </p:cBhvr>
                                      <p:to>
                                        <p:strVal val="visible"/>
                                      </p:to>
                                    </p:set>
                                    <p:animEffect filter="fade" transition="in">
                                      <p:cBhvr>
                                        <p:cTn dur="1000"/>
                                        <p:tgtEl>
                                          <p:spTgt spid="341"/>
                                        </p:tgtEl>
                                      </p:cBhvr>
                                    </p:animEffect>
                                  </p:childTnLst>
                                </p:cTn>
                              </p:par>
                              <p:par>
                                <p:cTn fill="hold" nodeType="with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1000"/>
                                        <p:tgtEl>
                                          <p:spTgt spid="342"/>
                                        </p:tgtEl>
                                      </p:cBhvr>
                                    </p:animEffect>
                                  </p:childTnLst>
                                </p:cTn>
                              </p:par>
                              <p:par>
                                <p:cTn fill="hold" nodeType="with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1000"/>
                                        <p:tgtEl>
                                          <p:spTgt spid="3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txBox="1"/>
          <p:nvPr/>
        </p:nvSpPr>
        <p:spPr>
          <a:xfrm>
            <a:off x="87587" y="535797"/>
            <a:ext cx="8812904" cy="2008242"/>
          </a:xfrm>
          <a:prstGeom prst="rect">
            <a:avLst/>
          </a:prstGeom>
          <a:noFill/>
          <a:ln>
            <a:noFill/>
          </a:ln>
        </p:spPr>
        <p:txBody>
          <a:bodyPr anchorCtr="0" anchor="t" bIns="34275" lIns="68575" spcFirstLastPara="1" rIns="68575" wrap="square" tIns="34275">
            <a:spAutoFit/>
          </a:bodyPr>
          <a:lstStyle/>
          <a:p>
            <a:pPr indent="-254000" lvl="0" marL="254000" marR="0" rtl="0" algn="just">
              <a:spcBef>
                <a:spcPts val="0"/>
              </a:spcBef>
              <a:spcAft>
                <a:spcPts val="0"/>
              </a:spcAft>
              <a:buClr>
                <a:schemeClr val="dk1"/>
              </a:buClr>
              <a:buSzPts val="1800"/>
              <a:buFont typeface="Arial"/>
              <a:buChar char="•"/>
            </a:pPr>
            <a:r>
              <a:rPr lang="en" sz="1800">
                <a:solidFill>
                  <a:schemeClr val="dk1"/>
                </a:solidFill>
                <a:latin typeface="Times New Roman"/>
                <a:ea typeface="Times New Roman"/>
                <a:cs typeface="Times New Roman"/>
                <a:sym typeface="Times New Roman"/>
              </a:rPr>
              <a:t>A decision tree is a type of supervised learning algorithm that is commonly used in machine learning to model and predict outcomes based on input data. </a:t>
            </a:r>
            <a:endParaRPr sz="1100"/>
          </a:p>
          <a:p>
            <a:pPr indent="-139700" lvl="0" marL="254000" marR="0" rtl="0" algn="just">
              <a:spcBef>
                <a:spcPts val="0"/>
              </a:spcBef>
              <a:spcAft>
                <a:spcPts val="0"/>
              </a:spcAft>
              <a:buClr>
                <a:schemeClr val="dk1"/>
              </a:buClr>
              <a:buSzPts val="1800"/>
              <a:buFont typeface="Arial"/>
              <a:buNone/>
            </a:pPr>
            <a:r>
              <a:t/>
            </a:r>
            <a:endParaRPr sz="1800">
              <a:solidFill>
                <a:schemeClr val="dk1"/>
              </a:solidFill>
              <a:latin typeface="Times New Roman"/>
              <a:ea typeface="Times New Roman"/>
              <a:cs typeface="Times New Roman"/>
              <a:sym typeface="Times New Roman"/>
            </a:endParaRPr>
          </a:p>
          <a:p>
            <a:pPr indent="-254000" lvl="0" marL="254000" marR="0" rtl="0" algn="just">
              <a:spcBef>
                <a:spcPts val="0"/>
              </a:spcBef>
              <a:spcAft>
                <a:spcPts val="0"/>
              </a:spcAft>
              <a:buClr>
                <a:schemeClr val="dk1"/>
              </a:buClr>
              <a:buSzPts val="1800"/>
              <a:buFont typeface="Arial"/>
              <a:buChar char="•"/>
            </a:pPr>
            <a:r>
              <a:rPr lang="en" sz="1800">
                <a:solidFill>
                  <a:schemeClr val="dk1"/>
                </a:solidFill>
                <a:latin typeface="Times New Roman"/>
                <a:ea typeface="Times New Roman"/>
                <a:cs typeface="Times New Roman"/>
                <a:sym typeface="Times New Roman"/>
              </a:rPr>
              <a:t>They can be used to solve both regression and classification problems. </a:t>
            </a:r>
            <a:endParaRPr sz="1100"/>
          </a:p>
          <a:p>
            <a:pPr indent="-139700" lvl="0" marL="254000" marR="0" rtl="0" algn="just">
              <a:spcBef>
                <a:spcPts val="0"/>
              </a:spcBef>
              <a:spcAft>
                <a:spcPts val="0"/>
              </a:spcAft>
              <a:buClr>
                <a:schemeClr val="dk1"/>
              </a:buClr>
              <a:buSzPts val="1800"/>
              <a:buFont typeface="Arial"/>
              <a:buNone/>
            </a:pPr>
            <a:r>
              <a:t/>
            </a:r>
            <a:endParaRPr sz="1800">
              <a:solidFill>
                <a:schemeClr val="dk1"/>
              </a:solidFill>
              <a:latin typeface="Times New Roman"/>
              <a:ea typeface="Times New Roman"/>
              <a:cs typeface="Times New Roman"/>
              <a:sym typeface="Times New Roman"/>
            </a:endParaRPr>
          </a:p>
          <a:p>
            <a:pPr indent="-254000" lvl="0" marL="254000" marR="0" rtl="0" algn="just">
              <a:spcBef>
                <a:spcPts val="0"/>
              </a:spcBef>
              <a:spcAft>
                <a:spcPts val="0"/>
              </a:spcAft>
              <a:buClr>
                <a:schemeClr val="dk1"/>
              </a:buClr>
              <a:buSzPts val="1800"/>
              <a:buFont typeface="Arial"/>
              <a:buChar char="•"/>
            </a:pPr>
            <a:r>
              <a:rPr lang="en" sz="1800">
                <a:solidFill>
                  <a:schemeClr val="dk1"/>
                </a:solidFill>
                <a:latin typeface="Times New Roman"/>
                <a:ea typeface="Times New Roman"/>
                <a:cs typeface="Times New Roman"/>
                <a:sym typeface="Times New Roman"/>
              </a:rPr>
              <a:t>It is a tree-like structure where each internal node tests on attribute, each branch corresponds to attribute value and each leaf node represents the final decision or prediction. </a:t>
            </a:r>
            <a:endParaRPr sz="1100"/>
          </a:p>
        </p:txBody>
      </p:sp>
      <p:sp>
        <p:nvSpPr>
          <p:cNvPr id="140" name="Google Shape;140;p26"/>
          <p:cNvSpPr txBox="1"/>
          <p:nvPr/>
        </p:nvSpPr>
        <p:spPr>
          <a:xfrm>
            <a:off x="-7991" y="4315"/>
            <a:ext cx="1573404"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Decision Tree</a:t>
            </a:r>
            <a:endParaRPr b="1" sz="1800">
              <a:solidFill>
                <a:schemeClr val="lt1"/>
              </a:solidFill>
              <a:latin typeface="Times New Roman"/>
              <a:ea typeface="Times New Roman"/>
              <a:cs typeface="Times New Roman"/>
              <a:sym typeface="Times New Roman"/>
            </a:endParaRPr>
          </a:p>
        </p:txBody>
      </p:sp>
      <p:grpSp>
        <p:nvGrpSpPr>
          <p:cNvPr id="141" name="Google Shape;141;p26"/>
          <p:cNvGrpSpPr/>
          <p:nvPr/>
        </p:nvGrpSpPr>
        <p:grpSpPr>
          <a:xfrm>
            <a:off x="1119704" y="2798648"/>
            <a:ext cx="6748671" cy="2013619"/>
            <a:chOff x="1282146" y="3602322"/>
            <a:chExt cx="8998228" cy="2684825"/>
          </a:xfrm>
        </p:grpSpPr>
        <p:pic>
          <p:nvPicPr>
            <p:cNvPr id="142" name="Google Shape;142;p26"/>
            <p:cNvPicPr preferRelativeResize="0"/>
            <p:nvPr/>
          </p:nvPicPr>
          <p:blipFill rotWithShape="1">
            <a:blip r:embed="rId3">
              <a:alphaModFix/>
            </a:blip>
            <a:srcRect b="18551" l="20507" r="19203" t="27742"/>
            <a:stretch/>
          </p:blipFill>
          <p:spPr>
            <a:xfrm>
              <a:off x="1282146" y="3717234"/>
              <a:ext cx="5128591" cy="2569913"/>
            </a:xfrm>
            <a:prstGeom prst="rect">
              <a:avLst/>
            </a:prstGeom>
            <a:noFill/>
            <a:ln>
              <a:noFill/>
            </a:ln>
          </p:spPr>
        </p:pic>
        <p:sp>
          <p:nvSpPr>
            <p:cNvPr id="143" name="Google Shape;143;p26"/>
            <p:cNvSpPr txBox="1"/>
            <p:nvPr/>
          </p:nvSpPr>
          <p:spPr>
            <a:xfrm>
              <a:off x="5625547" y="3602322"/>
              <a:ext cx="2107096" cy="369332"/>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 sz="1400">
                  <a:solidFill>
                    <a:schemeClr val="dk1"/>
                  </a:solidFill>
                  <a:latin typeface="Times New Roman"/>
                  <a:ea typeface="Times New Roman"/>
                  <a:cs typeface="Times New Roman"/>
                  <a:sym typeface="Times New Roman"/>
                </a:rPr>
                <a:t>Root Node or Root</a:t>
              </a:r>
              <a:endParaRPr sz="1400">
                <a:solidFill>
                  <a:schemeClr val="dk1"/>
                </a:solidFill>
                <a:latin typeface="Times New Roman"/>
                <a:ea typeface="Times New Roman"/>
                <a:cs typeface="Times New Roman"/>
                <a:sym typeface="Times New Roman"/>
              </a:endParaRPr>
            </a:p>
          </p:txBody>
        </p:sp>
        <p:sp>
          <p:nvSpPr>
            <p:cNvPr id="144" name="Google Shape;144;p26"/>
            <p:cNvSpPr/>
            <p:nvPr/>
          </p:nvSpPr>
          <p:spPr>
            <a:xfrm>
              <a:off x="4552122" y="3602322"/>
              <a:ext cx="1172816" cy="442904"/>
            </a:xfrm>
            <a:prstGeom prst="leftArrow">
              <a:avLst>
                <a:gd fmla="val 50000" name="adj1"/>
                <a:gd fmla="val 50000" name="adj2"/>
              </a:avLst>
            </a:prstGeom>
            <a:solidFill>
              <a:srgbClr val="0096FF"/>
            </a:solid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5" name="Google Shape;145;p26"/>
            <p:cNvSpPr/>
            <p:nvPr/>
          </p:nvSpPr>
          <p:spPr>
            <a:xfrm>
              <a:off x="5625547" y="4272960"/>
              <a:ext cx="1172816" cy="442904"/>
            </a:xfrm>
            <a:prstGeom prst="leftArrow">
              <a:avLst>
                <a:gd fmla="val 50000" name="adj1"/>
                <a:gd fmla="val 50000" name="adj2"/>
              </a:avLst>
            </a:prstGeom>
            <a:solidFill>
              <a:srgbClr val="AAD9FF"/>
            </a:solid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6" name="Google Shape;146;p26"/>
            <p:cNvSpPr txBox="1"/>
            <p:nvPr/>
          </p:nvSpPr>
          <p:spPr>
            <a:xfrm>
              <a:off x="6798363" y="4254665"/>
              <a:ext cx="3001620" cy="369332"/>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 sz="1400">
                  <a:solidFill>
                    <a:schemeClr val="dk1"/>
                  </a:solidFill>
                  <a:latin typeface="Times New Roman"/>
                  <a:ea typeface="Times New Roman"/>
                  <a:cs typeface="Times New Roman"/>
                  <a:sym typeface="Times New Roman"/>
                </a:rPr>
                <a:t>Internal Nodes or Branches</a:t>
              </a:r>
              <a:endParaRPr sz="1400">
                <a:solidFill>
                  <a:schemeClr val="dk1"/>
                </a:solidFill>
                <a:latin typeface="Times New Roman"/>
                <a:ea typeface="Times New Roman"/>
                <a:cs typeface="Times New Roman"/>
                <a:sym typeface="Times New Roman"/>
              </a:endParaRPr>
            </a:p>
          </p:txBody>
        </p:sp>
        <p:sp>
          <p:nvSpPr>
            <p:cNvPr id="147" name="Google Shape;147;p26"/>
            <p:cNvSpPr/>
            <p:nvPr/>
          </p:nvSpPr>
          <p:spPr>
            <a:xfrm>
              <a:off x="6211955" y="5508725"/>
              <a:ext cx="1172816" cy="442904"/>
            </a:xfrm>
            <a:prstGeom prst="leftArrow">
              <a:avLst>
                <a:gd fmla="val 50000" name="adj1"/>
                <a:gd fmla="val 50000" name="adj2"/>
              </a:avLst>
            </a:prstGeom>
            <a:solidFill>
              <a:srgbClr val="C2EEB2"/>
            </a:solid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Times New Roman"/>
                <a:ea typeface="Times New Roman"/>
                <a:cs typeface="Times New Roman"/>
                <a:sym typeface="Times New Roman"/>
              </a:endParaRPr>
            </a:p>
          </p:txBody>
        </p:sp>
        <p:sp>
          <p:nvSpPr>
            <p:cNvPr id="148" name="Google Shape;148;p26"/>
            <p:cNvSpPr txBox="1"/>
            <p:nvPr/>
          </p:nvSpPr>
          <p:spPr>
            <a:xfrm>
              <a:off x="7278754" y="5508725"/>
              <a:ext cx="3001620" cy="369332"/>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 sz="1400">
                  <a:solidFill>
                    <a:schemeClr val="dk1"/>
                  </a:solidFill>
                  <a:latin typeface="Times New Roman"/>
                  <a:ea typeface="Times New Roman"/>
                  <a:cs typeface="Times New Roman"/>
                  <a:sym typeface="Times New Roman"/>
                </a:rPr>
                <a:t>Leaf Nodes or Leaves</a:t>
              </a:r>
              <a:endParaRPr sz="1400">
                <a:solidFill>
                  <a:schemeClr val="dk1"/>
                </a:solidFill>
                <a:latin typeface="Times New Roman"/>
                <a:ea typeface="Times New Roman"/>
                <a:cs typeface="Times New Roman"/>
                <a:sym typeface="Times New Roman"/>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40"/>
                                        </p:tgtEl>
                                        <p:attrNameLst>
                                          <p:attrName>style.visibility</p:attrName>
                                        </p:attrNameLst>
                                      </p:cBhvr>
                                      <p:to>
                                        <p:strVal val="visible"/>
                                      </p:to>
                                    </p:set>
                                    <p:anim calcmode="lin" valueType="num">
                                      <p:cBhvr additive="base">
                                        <p:cTn dur="500"/>
                                        <p:tgtEl>
                                          <p:spTgt spid="14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4"/>
          <p:cNvSpPr txBox="1"/>
          <p:nvPr/>
        </p:nvSpPr>
        <p:spPr>
          <a:xfrm>
            <a:off x="0" y="24490"/>
            <a:ext cx="1923068"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QUESTION 9</a:t>
            </a:r>
            <a:endParaRPr b="1" sz="1800">
              <a:solidFill>
                <a:schemeClr val="lt1"/>
              </a:solidFill>
              <a:latin typeface="Times New Roman"/>
              <a:ea typeface="Times New Roman"/>
              <a:cs typeface="Times New Roman"/>
              <a:sym typeface="Times New Roman"/>
            </a:endParaRPr>
          </a:p>
        </p:txBody>
      </p:sp>
      <p:sp>
        <p:nvSpPr>
          <p:cNvPr id="353" name="Google Shape;353;p44"/>
          <p:cNvSpPr txBox="1"/>
          <p:nvPr/>
        </p:nvSpPr>
        <p:spPr>
          <a:xfrm>
            <a:off x="0" y="399716"/>
            <a:ext cx="9144000" cy="1731243"/>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800">
                <a:solidFill>
                  <a:schemeClr val="dk1"/>
                </a:solidFill>
                <a:latin typeface="Times New Roman"/>
                <a:ea typeface="Times New Roman"/>
                <a:cs typeface="Times New Roman"/>
                <a:sym typeface="Times New Roman"/>
              </a:rPr>
              <a:t>Which of the following is/are major advantages of decision trees over other supervised learning techniques? (Pick one)</a:t>
            </a:r>
            <a:endParaRPr sz="1100"/>
          </a:p>
          <a:p>
            <a:pPr indent="-342900" lvl="0" marL="342900" marR="0" rtl="0" algn="l">
              <a:spcBef>
                <a:spcPts val="0"/>
              </a:spcBef>
              <a:spcAft>
                <a:spcPts val="0"/>
              </a:spcAft>
              <a:buClr>
                <a:schemeClr val="dk1"/>
              </a:buClr>
              <a:buSzPts val="1800"/>
              <a:buFont typeface="Calibri"/>
              <a:buAutoNum type="alphaLcParenR"/>
            </a:pPr>
            <a:r>
              <a:rPr lang="en" sz="1800">
                <a:solidFill>
                  <a:schemeClr val="dk1"/>
                </a:solidFill>
                <a:latin typeface="Times New Roman"/>
                <a:ea typeface="Times New Roman"/>
                <a:cs typeface="Times New Roman"/>
                <a:sym typeface="Times New Roman"/>
              </a:rPr>
              <a:t>Theoretical guarantees of performance</a:t>
            </a:r>
            <a:endParaRPr sz="1100"/>
          </a:p>
          <a:p>
            <a:pPr indent="-342900" lvl="0" marL="342900" marR="0" rtl="0" algn="l">
              <a:spcBef>
                <a:spcPts val="0"/>
              </a:spcBef>
              <a:spcAft>
                <a:spcPts val="0"/>
              </a:spcAft>
              <a:buClr>
                <a:schemeClr val="dk1"/>
              </a:buClr>
              <a:buSzPts val="1800"/>
              <a:buFont typeface="Calibri"/>
              <a:buAutoNum type="alphaLcParenR"/>
            </a:pPr>
            <a:r>
              <a:rPr lang="en" sz="1800">
                <a:solidFill>
                  <a:schemeClr val="dk1"/>
                </a:solidFill>
                <a:latin typeface="Times New Roman"/>
                <a:ea typeface="Times New Roman"/>
                <a:cs typeface="Times New Roman"/>
                <a:sym typeface="Times New Roman"/>
              </a:rPr>
              <a:t>Higher performance</a:t>
            </a:r>
            <a:endParaRPr sz="1100"/>
          </a:p>
          <a:p>
            <a:pPr indent="-342900" lvl="0" marL="342900" marR="0" rtl="0" algn="l">
              <a:spcBef>
                <a:spcPts val="0"/>
              </a:spcBef>
              <a:spcAft>
                <a:spcPts val="0"/>
              </a:spcAft>
              <a:buClr>
                <a:schemeClr val="dk1"/>
              </a:buClr>
              <a:buSzPts val="1800"/>
              <a:buFont typeface="Calibri"/>
              <a:buAutoNum type="alphaLcParenR"/>
            </a:pPr>
            <a:r>
              <a:rPr lang="en" sz="1800">
                <a:solidFill>
                  <a:schemeClr val="dk1"/>
                </a:solidFill>
                <a:latin typeface="Times New Roman"/>
                <a:ea typeface="Times New Roman"/>
                <a:cs typeface="Times New Roman"/>
                <a:sym typeface="Times New Roman"/>
              </a:rPr>
              <a:t>Interpretability of classifier</a:t>
            </a:r>
            <a:endParaRPr sz="1100"/>
          </a:p>
          <a:p>
            <a:pPr indent="-342900" lvl="0" marL="342900" marR="0" rtl="0" algn="l">
              <a:spcBef>
                <a:spcPts val="0"/>
              </a:spcBef>
              <a:spcAft>
                <a:spcPts val="0"/>
              </a:spcAft>
              <a:buClr>
                <a:schemeClr val="dk1"/>
              </a:buClr>
              <a:buSzPts val="1800"/>
              <a:buFont typeface="Calibri"/>
              <a:buAutoNum type="alphaLcParenR"/>
            </a:pPr>
            <a:r>
              <a:rPr lang="en" sz="1800">
                <a:solidFill>
                  <a:schemeClr val="dk1"/>
                </a:solidFill>
                <a:latin typeface="Times New Roman"/>
                <a:ea typeface="Times New Roman"/>
                <a:cs typeface="Times New Roman"/>
                <a:sym typeface="Times New Roman"/>
              </a:rPr>
              <a:t>More powerful in its ability to represent complex functions</a:t>
            </a:r>
            <a:endParaRPr sz="1100"/>
          </a:p>
        </p:txBody>
      </p:sp>
      <p:sp>
        <p:nvSpPr>
          <p:cNvPr id="354" name="Google Shape;354;p44"/>
          <p:cNvSpPr txBox="1"/>
          <p:nvPr/>
        </p:nvSpPr>
        <p:spPr>
          <a:xfrm>
            <a:off x="0" y="2893754"/>
            <a:ext cx="1923068" cy="346249"/>
          </a:xfrm>
          <a:prstGeom prst="rect">
            <a:avLst/>
          </a:prstGeom>
          <a:solidFill>
            <a:srgbClr val="2E75B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SOLUTION 9</a:t>
            </a:r>
            <a:endParaRPr b="1" sz="1800">
              <a:solidFill>
                <a:schemeClr val="lt1"/>
              </a:solidFill>
              <a:latin typeface="Times New Roman"/>
              <a:ea typeface="Times New Roman"/>
              <a:cs typeface="Times New Roman"/>
              <a:sym typeface="Times New Roman"/>
            </a:endParaRPr>
          </a:p>
        </p:txBody>
      </p:sp>
      <p:sp>
        <p:nvSpPr>
          <p:cNvPr id="355" name="Google Shape;355;p44"/>
          <p:cNvSpPr txBox="1"/>
          <p:nvPr/>
        </p:nvSpPr>
        <p:spPr>
          <a:xfrm>
            <a:off x="0" y="4763840"/>
            <a:ext cx="2578820" cy="346249"/>
          </a:xfrm>
          <a:prstGeom prst="rect">
            <a:avLst/>
          </a:prstGeom>
          <a:solidFill>
            <a:srgbClr val="54813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CORRECT ANSWER 9</a:t>
            </a:r>
            <a:endParaRPr b="1" sz="1800">
              <a:solidFill>
                <a:schemeClr val="lt1"/>
              </a:solidFill>
              <a:latin typeface="Times New Roman"/>
              <a:ea typeface="Times New Roman"/>
              <a:cs typeface="Times New Roman"/>
              <a:sym typeface="Times New Roman"/>
            </a:endParaRPr>
          </a:p>
        </p:txBody>
      </p:sp>
      <p:sp>
        <p:nvSpPr>
          <p:cNvPr id="356" name="Google Shape;356;p44"/>
          <p:cNvSpPr txBox="1"/>
          <p:nvPr/>
        </p:nvSpPr>
        <p:spPr>
          <a:xfrm>
            <a:off x="3017816" y="4763840"/>
            <a:ext cx="850991" cy="346249"/>
          </a:xfrm>
          <a:prstGeom prst="rect">
            <a:avLst/>
          </a:prstGeom>
          <a:solidFill>
            <a:schemeClr val="accent6"/>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a:t>
            </a:r>
            <a:endParaRPr b="1" sz="1800">
              <a:solidFill>
                <a:schemeClr val="lt1"/>
              </a:solidFill>
              <a:latin typeface="Times New Roman"/>
              <a:ea typeface="Times New Roman"/>
              <a:cs typeface="Times New Roman"/>
              <a:sym typeface="Times New Roman"/>
            </a:endParaRPr>
          </a:p>
        </p:txBody>
      </p:sp>
      <p:cxnSp>
        <p:nvCxnSpPr>
          <p:cNvPr id="357" name="Google Shape;357;p44"/>
          <p:cNvCxnSpPr/>
          <p:nvPr/>
        </p:nvCxnSpPr>
        <p:spPr>
          <a:xfrm>
            <a:off x="2688731" y="4944931"/>
            <a:ext cx="219173" cy="0"/>
          </a:xfrm>
          <a:prstGeom prst="straightConnector1">
            <a:avLst/>
          </a:prstGeom>
          <a:noFill/>
          <a:ln cap="flat" cmpd="sng" w="19050">
            <a:solidFill>
              <a:schemeClr val="accent6"/>
            </a:solidFill>
            <a:prstDash val="solid"/>
            <a:miter lim="800000"/>
            <a:headEnd len="sm" w="sm" type="none"/>
            <a:tailEnd len="med" w="med" type="triangle"/>
          </a:ln>
        </p:spPr>
      </p:cxnSp>
      <p:sp>
        <p:nvSpPr>
          <p:cNvPr id="358" name="Google Shape;358;p44"/>
          <p:cNvSpPr txBox="1"/>
          <p:nvPr/>
        </p:nvSpPr>
        <p:spPr>
          <a:xfrm>
            <a:off x="54043" y="3465236"/>
            <a:ext cx="8511002" cy="900247"/>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1" lang="en" sz="1800">
                <a:solidFill>
                  <a:schemeClr val="dk1"/>
                </a:solidFill>
                <a:latin typeface="Times New Roman"/>
                <a:ea typeface="Times New Roman"/>
                <a:cs typeface="Times New Roman"/>
                <a:sym typeface="Times New Roman"/>
              </a:rPr>
              <a:t>Decision trees are highly interpretable,</a:t>
            </a:r>
            <a:r>
              <a:rPr lang="en" sz="1800">
                <a:solidFill>
                  <a:schemeClr val="dk1"/>
                </a:solidFill>
                <a:latin typeface="Times New Roman"/>
                <a:ea typeface="Times New Roman"/>
                <a:cs typeface="Times New Roman"/>
                <a:sym typeface="Times New Roman"/>
              </a:rPr>
              <a:t> which is one of their major advantages. The model’s decisions can be easily visualized and understood, as it clearly lays out the decision-making process from root to leaf.</a:t>
            </a:r>
            <a:endParaRPr sz="18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gtEl>
                                        <p:attrNameLst>
                                          <p:attrName>style.visibility</p:attrName>
                                        </p:attrNameLst>
                                      </p:cBhvr>
                                      <p:to>
                                        <p:strVal val="visible"/>
                                      </p:to>
                                    </p:set>
                                    <p:animEffect filter="fade" transition="in">
                                      <p:cBhvr>
                                        <p:cTn dur="1000"/>
                                        <p:tgtEl>
                                          <p:spTgt spid="3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gtEl>
                                        <p:attrNameLst>
                                          <p:attrName>style.visibility</p:attrName>
                                        </p:attrNameLst>
                                      </p:cBhvr>
                                      <p:to>
                                        <p:strVal val="visible"/>
                                      </p:to>
                                    </p:set>
                                    <p:animEffect filter="fade" transition="in">
                                      <p:cBhvr>
                                        <p:cTn dur="1000"/>
                                        <p:tgtEl>
                                          <p:spTgt spid="3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6"/>
                                        </p:tgtEl>
                                        <p:attrNameLst>
                                          <p:attrName>style.visibility</p:attrName>
                                        </p:attrNameLst>
                                      </p:cBhvr>
                                      <p:to>
                                        <p:strVal val="visible"/>
                                      </p:to>
                                    </p:set>
                                    <p:animEffect filter="fade" transition="in">
                                      <p:cBhvr>
                                        <p:cTn dur="1000"/>
                                        <p:tgtEl>
                                          <p:spTgt spid="356"/>
                                        </p:tgtEl>
                                      </p:cBhvr>
                                    </p:animEffect>
                                  </p:childTnLst>
                                </p:cTn>
                              </p:par>
                              <p:par>
                                <p:cTn fill="hold" nodeType="withEffect" presetClass="entr" presetID="10" presetSubtype="0">
                                  <p:stCondLst>
                                    <p:cond delay="0"/>
                                  </p:stCondLst>
                                  <p:childTnLst>
                                    <p:set>
                                      <p:cBhvr>
                                        <p:cTn dur="1" fill="hold">
                                          <p:stCondLst>
                                            <p:cond delay="0"/>
                                          </p:stCondLst>
                                        </p:cTn>
                                        <p:tgtEl>
                                          <p:spTgt spid="357"/>
                                        </p:tgtEl>
                                        <p:attrNameLst>
                                          <p:attrName>style.visibility</p:attrName>
                                        </p:attrNameLst>
                                      </p:cBhvr>
                                      <p:to>
                                        <p:strVal val="visible"/>
                                      </p:to>
                                    </p:set>
                                    <p:animEffect filter="fade" transition="in">
                                      <p:cBhvr>
                                        <p:cTn dur="1000"/>
                                        <p:tgtEl>
                                          <p:spTgt spid="357"/>
                                        </p:tgtEl>
                                      </p:cBhvr>
                                    </p:animEffect>
                                  </p:childTnLst>
                                </p:cTn>
                              </p:par>
                              <p:par>
                                <p:cTn fill="hold" nodeType="with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1000"/>
                                        <p:tgtEl>
                                          <p:spTgt spid="3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5"/>
          <p:cNvSpPr txBox="1"/>
          <p:nvPr/>
        </p:nvSpPr>
        <p:spPr>
          <a:xfrm>
            <a:off x="33307" y="33236"/>
            <a:ext cx="1923068" cy="346249"/>
          </a:xfrm>
          <a:prstGeom prst="rect">
            <a:avLst/>
          </a:prstGeom>
          <a:solidFill>
            <a:srgbClr val="FF000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QUESTION 10</a:t>
            </a:r>
            <a:endParaRPr b="1" sz="1800">
              <a:solidFill>
                <a:schemeClr val="lt1"/>
              </a:solidFill>
              <a:latin typeface="Times New Roman"/>
              <a:ea typeface="Times New Roman"/>
              <a:cs typeface="Times New Roman"/>
              <a:sym typeface="Times New Roman"/>
            </a:endParaRPr>
          </a:p>
        </p:txBody>
      </p:sp>
      <p:sp>
        <p:nvSpPr>
          <p:cNvPr id="365" name="Google Shape;365;p45"/>
          <p:cNvSpPr txBox="1"/>
          <p:nvPr/>
        </p:nvSpPr>
        <p:spPr>
          <a:xfrm>
            <a:off x="33307" y="379660"/>
            <a:ext cx="9027214" cy="1595293"/>
          </a:xfrm>
          <a:prstGeom prst="rect">
            <a:avLst/>
          </a:prstGeom>
          <a:noFill/>
          <a:ln>
            <a:noFill/>
          </a:ln>
        </p:spPr>
        <p:txBody>
          <a:bodyPr anchorCtr="0" anchor="t" bIns="34275" lIns="68575" spcFirstLastPara="1" rIns="68575" wrap="square" tIns="34275">
            <a:spAutoFit/>
          </a:bodyPr>
          <a:lstStyle/>
          <a:p>
            <a:pPr indent="0" lvl="0" marL="0" marR="0" rtl="0" algn="l">
              <a:lnSpc>
                <a:spcPct val="107000"/>
              </a:lnSpc>
              <a:spcBef>
                <a:spcPts val="0"/>
              </a:spcBef>
              <a:spcAft>
                <a:spcPts val="0"/>
              </a:spcAft>
              <a:buNone/>
            </a:pPr>
            <a:r>
              <a:rPr lang="en" sz="1500">
                <a:solidFill>
                  <a:schemeClr val="dk1"/>
                </a:solidFill>
                <a:latin typeface="Times New Roman"/>
                <a:ea typeface="Times New Roman"/>
                <a:cs typeface="Times New Roman"/>
                <a:sym typeface="Times New Roman"/>
              </a:rPr>
              <a:t>Which of the following is true for a decision tree?</a:t>
            </a:r>
            <a:endParaRPr sz="1100"/>
          </a:p>
          <a:p>
            <a:pPr indent="-336550" lvl="0" marL="342900" marR="0" rtl="0" algn="l">
              <a:lnSpc>
                <a:spcPct val="107000"/>
              </a:lnSpc>
              <a:spcBef>
                <a:spcPts val="600"/>
              </a:spcBef>
              <a:spcAft>
                <a:spcPts val="0"/>
              </a:spcAft>
              <a:buClr>
                <a:schemeClr val="dk1"/>
              </a:buClr>
              <a:buSzPts val="1500"/>
              <a:buFont typeface="Calibri"/>
              <a:buAutoNum type="alphaLcParenR"/>
            </a:pPr>
            <a:r>
              <a:rPr lang="en" sz="1500">
                <a:solidFill>
                  <a:schemeClr val="dk1"/>
                </a:solidFill>
                <a:latin typeface="Times New Roman"/>
                <a:ea typeface="Times New Roman"/>
                <a:cs typeface="Times New Roman"/>
                <a:sym typeface="Times New Roman"/>
              </a:rPr>
              <a:t>Decision tree is an example of linear classifier.</a:t>
            </a:r>
            <a:endParaRPr sz="1100"/>
          </a:p>
          <a:p>
            <a:pPr indent="-336550" lvl="0" marL="342900" marR="0" rtl="0" algn="l">
              <a:lnSpc>
                <a:spcPct val="107000"/>
              </a:lnSpc>
              <a:spcBef>
                <a:spcPts val="600"/>
              </a:spcBef>
              <a:spcAft>
                <a:spcPts val="0"/>
              </a:spcAft>
              <a:buClr>
                <a:schemeClr val="dk1"/>
              </a:buClr>
              <a:buSzPts val="1500"/>
              <a:buFont typeface="Calibri"/>
              <a:buAutoNum type="alphaLcParenR"/>
            </a:pPr>
            <a:r>
              <a:rPr lang="en" sz="1500">
                <a:solidFill>
                  <a:schemeClr val="dk1"/>
                </a:solidFill>
                <a:latin typeface="Times New Roman"/>
                <a:ea typeface="Times New Roman"/>
                <a:cs typeface="Times New Roman"/>
                <a:sym typeface="Times New Roman"/>
              </a:rPr>
              <a:t>The entropy of a node typically decreases as we go down a decision tree.</a:t>
            </a:r>
            <a:endParaRPr sz="1100"/>
          </a:p>
          <a:p>
            <a:pPr indent="-336550" lvl="0" marL="342900" marR="0" rtl="0" algn="l">
              <a:lnSpc>
                <a:spcPct val="107000"/>
              </a:lnSpc>
              <a:spcBef>
                <a:spcPts val="600"/>
              </a:spcBef>
              <a:spcAft>
                <a:spcPts val="0"/>
              </a:spcAft>
              <a:buClr>
                <a:schemeClr val="dk1"/>
              </a:buClr>
              <a:buSzPts val="1500"/>
              <a:buFont typeface="Calibri"/>
              <a:buAutoNum type="alphaLcParenR"/>
            </a:pPr>
            <a:r>
              <a:rPr lang="en" sz="1500">
                <a:solidFill>
                  <a:schemeClr val="dk1"/>
                </a:solidFill>
                <a:latin typeface="Times New Roman"/>
                <a:ea typeface="Times New Roman"/>
                <a:cs typeface="Times New Roman"/>
                <a:sym typeface="Times New Roman"/>
              </a:rPr>
              <a:t>The entropy of a set increases with its purity</a:t>
            </a:r>
            <a:endParaRPr sz="1100"/>
          </a:p>
          <a:p>
            <a:pPr indent="-336550" lvl="0" marL="342900" marR="0" rtl="0" algn="l">
              <a:lnSpc>
                <a:spcPct val="107000"/>
              </a:lnSpc>
              <a:spcBef>
                <a:spcPts val="600"/>
              </a:spcBef>
              <a:spcAft>
                <a:spcPts val="0"/>
              </a:spcAft>
              <a:buClr>
                <a:schemeClr val="dk1"/>
              </a:buClr>
              <a:buSzPts val="1500"/>
              <a:buFont typeface="Calibri"/>
              <a:buAutoNum type="alphaLcParenR"/>
            </a:pPr>
            <a:r>
              <a:rPr lang="en" sz="1500">
                <a:solidFill>
                  <a:schemeClr val="dk1"/>
                </a:solidFill>
                <a:latin typeface="Times New Roman"/>
                <a:ea typeface="Times New Roman"/>
                <a:cs typeface="Times New Roman"/>
                <a:sym typeface="Times New Roman"/>
              </a:rPr>
              <a:t>An attribute with lower information gain is preferred to an attribute with higher information gain.</a:t>
            </a:r>
            <a:endParaRPr sz="1100"/>
          </a:p>
        </p:txBody>
      </p:sp>
      <p:sp>
        <p:nvSpPr>
          <p:cNvPr id="366" name="Google Shape;366;p45"/>
          <p:cNvSpPr txBox="1"/>
          <p:nvPr/>
        </p:nvSpPr>
        <p:spPr>
          <a:xfrm>
            <a:off x="33307" y="2053995"/>
            <a:ext cx="1923068" cy="346249"/>
          </a:xfrm>
          <a:prstGeom prst="rect">
            <a:avLst/>
          </a:prstGeom>
          <a:solidFill>
            <a:srgbClr val="2E75B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SOLUTION 10</a:t>
            </a:r>
            <a:endParaRPr b="1" sz="1800">
              <a:solidFill>
                <a:schemeClr val="lt1"/>
              </a:solidFill>
              <a:latin typeface="Times New Roman"/>
              <a:ea typeface="Times New Roman"/>
              <a:cs typeface="Times New Roman"/>
              <a:sym typeface="Times New Roman"/>
            </a:endParaRPr>
          </a:p>
        </p:txBody>
      </p:sp>
      <p:sp>
        <p:nvSpPr>
          <p:cNvPr id="367" name="Google Shape;367;p45"/>
          <p:cNvSpPr txBox="1"/>
          <p:nvPr/>
        </p:nvSpPr>
        <p:spPr>
          <a:xfrm>
            <a:off x="-1" y="4763840"/>
            <a:ext cx="2817743" cy="346249"/>
          </a:xfrm>
          <a:prstGeom prst="rect">
            <a:avLst/>
          </a:prstGeom>
          <a:solidFill>
            <a:srgbClr val="548135"/>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CORRECT ANSWER 10</a:t>
            </a:r>
            <a:endParaRPr b="1" sz="1800">
              <a:solidFill>
                <a:schemeClr val="lt1"/>
              </a:solidFill>
              <a:latin typeface="Times New Roman"/>
              <a:ea typeface="Times New Roman"/>
              <a:cs typeface="Times New Roman"/>
              <a:sym typeface="Times New Roman"/>
            </a:endParaRPr>
          </a:p>
        </p:txBody>
      </p:sp>
      <p:sp>
        <p:nvSpPr>
          <p:cNvPr id="368" name="Google Shape;368;p45"/>
          <p:cNvSpPr txBox="1"/>
          <p:nvPr/>
        </p:nvSpPr>
        <p:spPr>
          <a:xfrm>
            <a:off x="3301082" y="4771806"/>
            <a:ext cx="1270918" cy="346249"/>
          </a:xfrm>
          <a:prstGeom prst="rect">
            <a:avLst/>
          </a:prstGeom>
          <a:solidFill>
            <a:schemeClr val="accent6"/>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b)</a:t>
            </a:r>
            <a:endParaRPr b="1" sz="1800">
              <a:solidFill>
                <a:schemeClr val="lt1"/>
              </a:solidFill>
              <a:latin typeface="Times New Roman"/>
              <a:ea typeface="Times New Roman"/>
              <a:cs typeface="Times New Roman"/>
              <a:sym typeface="Times New Roman"/>
            </a:endParaRPr>
          </a:p>
        </p:txBody>
      </p:sp>
      <p:cxnSp>
        <p:nvCxnSpPr>
          <p:cNvPr id="369" name="Google Shape;369;p45"/>
          <p:cNvCxnSpPr/>
          <p:nvPr/>
        </p:nvCxnSpPr>
        <p:spPr>
          <a:xfrm>
            <a:off x="2964542" y="4944930"/>
            <a:ext cx="219173" cy="0"/>
          </a:xfrm>
          <a:prstGeom prst="straightConnector1">
            <a:avLst/>
          </a:prstGeom>
          <a:noFill/>
          <a:ln cap="flat" cmpd="sng" w="19050">
            <a:solidFill>
              <a:schemeClr val="accent6"/>
            </a:solidFill>
            <a:prstDash val="solid"/>
            <a:miter lim="800000"/>
            <a:headEnd len="sm" w="sm" type="none"/>
            <a:tailEnd len="med" w="med" type="triangle"/>
          </a:ln>
        </p:spPr>
      </p:cxnSp>
      <p:sp>
        <p:nvSpPr>
          <p:cNvPr id="370" name="Google Shape;370;p45"/>
          <p:cNvSpPr/>
          <p:nvPr/>
        </p:nvSpPr>
        <p:spPr>
          <a:xfrm>
            <a:off x="99782" y="2407698"/>
            <a:ext cx="8594639" cy="2319866"/>
          </a:xfrm>
          <a:prstGeom prst="rect">
            <a:avLst/>
          </a:prstGeom>
          <a:noFill/>
          <a:ln>
            <a:noFill/>
          </a:ln>
        </p:spPr>
        <p:txBody>
          <a:bodyPr anchorCtr="0" anchor="ctr" bIns="34275" lIns="68575" spcFirstLastPara="1" rIns="68575" wrap="square" tIns="34275">
            <a:noAutofit/>
          </a:bodyPr>
          <a:lstStyle/>
          <a:p>
            <a:pPr indent="-69850" lvl="0" marL="0" marR="0" rtl="0" algn="l">
              <a:lnSpc>
                <a:spcPct val="100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Decision tree is an example of a linear classifier.</a:t>
            </a:r>
            <a:br>
              <a:rPr b="0" i="0" lang="en" sz="1100" u="none" cap="none" strike="noStrike">
                <a:solidFill>
                  <a:schemeClr val="dk1"/>
                </a:solidFill>
                <a:latin typeface="Arial"/>
                <a:ea typeface="Arial"/>
                <a:cs typeface="Arial"/>
                <a:sym typeface="Arial"/>
              </a:rPr>
            </a:br>
            <a:r>
              <a:rPr b="0" i="1" lang="en" sz="1100" u="none" cap="none" strike="noStrike">
                <a:solidFill>
                  <a:schemeClr val="dk1"/>
                </a:solidFill>
                <a:latin typeface="Arial"/>
                <a:ea typeface="Arial"/>
                <a:cs typeface="Arial"/>
                <a:sym typeface="Arial"/>
              </a:rPr>
              <a:t>False.</a:t>
            </a:r>
            <a:r>
              <a:rPr b="0" i="0" lang="en" sz="1100" u="none" cap="none" strike="noStrike">
                <a:solidFill>
                  <a:schemeClr val="dk1"/>
                </a:solidFill>
                <a:latin typeface="Arial"/>
                <a:ea typeface="Arial"/>
                <a:cs typeface="Arial"/>
                <a:sym typeface="Arial"/>
              </a:rPr>
              <a:t> Decision trees are non-linear classifiers because they can capture complex patterns in the data by partitioning the feature space into regions with different class labels. Linear classifiers, like logistic regression or SVM with a linear kernel, separate data with a straight line (or hyperplane in higher dimensions).</a:t>
            </a:r>
            <a:endParaRPr sz="1100"/>
          </a:p>
          <a:p>
            <a:pPr indent="-69850" lvl="0" marL="0" marR="0" rtl="0" algn="l">
              <a:lnSpc>
                <a:spcPct val="100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The entropy of a node typically decreases as we go down a decision tree.</a:t>
            </a:r>
            <a:br>
              <a:rPr b="0" i="0" lang="en" sz="1100" u="none" cap="none" strike="noStrike">
                <a:solidFill>
                  <a:schemeClr val="dk1"/>
                </a:solidFill>
                <a:latin typeface="Arial"/>
                <a:ea typeface="Arial"/>
                <a:cs typeface="Arial"/>
                <a:sym typeface="Arial"/>
              </a:rPr>
            </a:br>
            <a:r>
              <a:rPr b="0" i="1" lang="en" sz="1100" u="none" cap="none" strike="noStrike">
                <a:solidFill>
                  <a:schemeClr val="dk1"/>
                </a:solidFill>
                <a:latin typeface="Arial"/>
                <a:ea typeface="Arial"/>
                <a:cs typeface="Arial"/>
                <a:sym typeface="Arial"/>
              </a:rPr>
              <a:t>True.</a:t>
            </a:r>
            <a:r>
              <a:rPr b="0" i="0" lang="en" sz="1100" u="none" cap="none" strike="noStrike">
                <a:solidFill>
                  <a:schemeClr val="dk1"/>
                </a:solidFill>
                <a:latin typeface="Arial"/>
                <a:ea typeface="Arial"/>
                <a:cs typeface="Arial"/>
                <a:sym typeface="Arial"/>
              </a:rPr>
              <a:t> As we move down a decision tree, the data is split into more homogeneous subsets, meaning the uncertainty or entropy usually decreases. This is because each split aims to group similar instances together, reducing the disorder.</a:t>
            </a:r>
            <a:endParaRPr sz="1100"/>
          </a:p>
          <a:p>
            <a:pPr indent="-69850" lvl="0" marL="0" marR="0" rtl="0" algn="l">
              <a:lnSpc>
                <a:spcPct val="100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The entropy of a set increases with its purity.</a:t>
            </a:r>
            <a:br>
              <a:rPr b="0" i="0" lang="en" sz="1100" u="none" cap="none" strike="noStrike">
                <a:solidFill>
                  <a:schemeClr val="dk1"/>
                </a:solidFill>
                <a:latin typeface="Arial"/>
                <a:ea typeface="Arial"/>
                <a:cs typeface="Arial"/>
                <a:sym typeface="Arial"/>
              </a:rPr>
            </a:br>
            <a:r>
              <a:rPr b="0" i="1" lang="en" sz="1100" u="none" cap="none" strike="noStrike">
                <a:solidFill>
                  <a:schemeClr val="dk1"/>
                </a:solidFill>
                <a:latin typeface="Arial"/>
                <a:ea typeface="Arial"/>
                <a:cs typeface="Arial"/>
                <a:sym typeface="Arial"/>
              </a:rPr>
              <a:t>False.</a:t>
            </a:r>
            <a:r>
              <a:rPr b="0" i="0" lang="en" sz="1100" u="none" cap="none" strike="noStrike">
                <a:solidFill>
                  <a:schemeClr val="dk1"/>
                </a:solidFill>
                <a:latin typeface="Arial"/>
                <a:ea typeface="Arial"/>
                <a:cs typeface="Arial"/>
                <a:sym typeface="Arial"/>
              </a:rPr>
              <a:t> The entropy of a set actually decreases with its purity. When a set is pure (all instances belong to the same class), the entropy is 0, which represents no uncertainty.</a:t>
            </a:r>
            <a:endParaRPr sz="1100"/>
          </a:p>
          <a:p>
            <a:pPr indent="-69850" lvl="0" marL="0" marR="0" rtl="0" algn="l">
              <a:lnSpc>
                <a:spcPct val="100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An attribute with lower information gain is preferred to an attribute with higher information gain.</a:t>
            </a:r>
            <a:br>
              <a:rPr b="0" i="0" lang="en" sz="1100" u="none" cap="none" strike="noStrike">
                <a:solidFill>
                  <a:schemeClr val="dk1"/>
                </a:solidFill>
                <a:latin typeface="Arial"/>
                <a:ea typeface="Arial"/>
                <a:cs typeface="Arial"/>
                <a:sym typeface="Arial"/>
              </a:rPr>
            </a:br>
            <a:r>
              <a:rPr b="0" i="1" lang="en" sz="1100" u="none" cap="none" strike="noStrike">
                <a:solidFill>
                  <a:schemeClr val="dk1"/>
                </a:solidFill>
                <a:latin typeface="Arial"/>
                <a:ea typeface="Arial"/>
                <a:cs typeface="Arial"/>
                <a:sym typeface="Arial"/>
              </a:rPr>
              <a:t>False.</a:t>
            </a:r>
            <a:r>
              <a:rPr b="0" i="0" lang="en" sz="1100" u="none" cap="none" strike="noStrike">
                <a:solidFill>
                  <a:schemeClr val="dk1"/>
                </a:solidFill>
                <a:latin typeface="Arial"/>
                <a:ea typeface="Arial"/>
                <a:cs typeface="Arial"/>
                <a:sym typeface="Arial"/>
              </a:rPr>
              <a:t> In decision trees, attributes with higher information gain are preferred because they more effectively reduce uncertainty and create purer nodes.</a:t>
            </a:r>
            <a:endParaRPr sz="1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gtEl>
                                        <p:attrNameLst>
                                          <p:attrName>style.visibility</p:attrName>
                                        </p:attrNameLst>
                                      </p:cBhvr>
                                      <p:to>
                                        <p:strVal val="visible"/>
                                      </p:to>
                                    </p:set>
                                    <p:animEffect filter="fade" transition="in">
                                      <p:cBhvr>
                                        <p:cTn dur="1000"/>
                                        <p:tgtEl>
                                          <p:spTgt spid="3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0"/>
                                        </p:tgtEl>
                                        <p:attrNameLst>
                                          <p:attrName>style.visibility</p:attrName>
                                        </p:attrNameLst>
                                      </p:cBhvr>
                                      <p:to>
                                        <p:strVal val="visible"/>
                                      </p:to>
                                    </p:set>
                                    <p:animEffect filter="fade" transition="in">
                                      <p:cBhvr>
                                        <p:cTn dur="1000"/>
                                        <p:tgtEl>
                                          <p:spTgt spid="3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8"/>
                                        </p:tgtEl>
                                        <p:attrNameLst>
                                          <p:attrName>style.visibility</p:attrName>
                                        </p:attrNameLst>
                                      </p:cBhvr>
                                      <p:to>
                                        <p:strVal val="visible"/>
                                      </p:to>
                                    </p:set>
                                    <p:animEffect filter="fade" transition="in">
                                      <p:cBhvr>
                                        <p:cTn dur="1000"/>
                                        <p:tgtEl>
                                          <p:spTgt spid="368"/>
                                        </p:tgtEl>
                                      </p:cBhvr>
                                    </p:animEffect>
                                  </p:childTnLst>
                                </p:cTn>
                              </p:par>
                              <p:par>
                                <p:cTn fill="hold" nodeType="withEffect" presetClass="entr" presetID="10" presetSubtype="0">
                                  <p:stCondLst>
                                    <p:cond delay="0"/>
                                  </p:stCondLst>
                                  <p:childTnLst>
                                    <p:set>
                                      <p:cBhvr>
                                        <p:cTn dur="1" fill="hold">
                                          <p:stCondLst>
                                            <p:cond delay="0"/>
                                          </p:stCondLst>
                                        </p:cTn>
                                        <p:tgtEl>
                                          <p:spTgt spid="369"/>
                                        </p:tgtEl>
                                        <p:attrNameLst>
                                          <p:attrName>style.visibility</p:attrName>
                                        </p:attrNameLst>
                                      </p:cBhvr>
                                      <p:to>
                                        <p:strVal val="visible"/>
                                      </p:to>
                                    </p:set>
                                    <p:animEffect filter="fade" transition="in">
                                      <p:cBhvr>
                                        <p:cTn dur="1000"/>
                                        <p:tgtEl>
                                          <p:spTgt spid="369"/>
                                        </p:tgtEl>
                                      </p:cBhvr>
                                    </p:animEffect>
                                  </p:childTnLst>
                                </p:cTn>
                              </p:par>
                              <p:par>
                                <p:cTn fill="hold" nodeType="withEffect" presetClass="entr" presetID="10" presetSubtype="0">
                                  <p:stCondLst>
                                    <p:cond delay="0"/>
                                  </p:stCondLst>
                                  <p:childTnLst>
                                    <p:set>
                                      <p:cBhvr>
                                        <p:cTn dur="1" fill="hold">
                                          <p:stCondLst>
                                            <p:cond delay="0"/>
                                          </p:stCondLst>
                                        </p:cTn>
                                        <p:tgtEl>
                                          <p:spTgt spid="367"/>
                                        </p:tgtEl>
                                        <p:attrNameLst>
                                          <p:attrName>style.visibility</p:attrName>
                                        </p:attrNameLst>
                                      </p:cBhvr>
                                      <p:to>
                                        <p:strVal val="visible"/>
                                      </p:to>
                                    </p:set>
                                    <p:animEffect filter="fade" transition="in">
                                      <p:cBhvr>
                                        <p:cTn dur="1000"/>
                                        <p:tgtEl>
                                          <p:spTgt spid="3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27"/>
          <p:cNvPicPr preferRelativeResize="0"/>
          <p:nvPr/>
        </p:nvPicPr>
        <p:blipFill rotWithShape="1">
          <a:blip r:embed="rId3">
            <a:alphaModFix/>
          </a:blip>
          <a:srcRect b="0" l="0" r="0" t="0"/>
          <a:stretch/>
        </p:blipFill>
        <p:spPr>
          <a:xfrm>
            <a:off x="0" y="1600136"/>
            <a:ext cx="3851019" cy="3043662"/>
          </a:xfrm>
          <a:prstGeom prst="rect">
            <a:avLst/>
          </a:prstGeom>
          <a:noFill/>
          <a:ln>
            <a:noFill/>
          </a:ln>
        </p:spPr>
      </p:pic>
      <p:sp>
        <p:nvSpPr>
          <p:cNvPr id="154" name="Google Shape;154;p27"/>
          <p:cNvSpPr txBox="1"/>
          <p:nvPr/>
        </p:nvSpPr>
        <p:spPr>
          <a:xfrm>
            <a:off x="-7991" y="4315"/>
            <a:ext cx="4488054" cy="346249"/>
          </a:xfrm>
          <a:prstGeom prst="rect">
            <a:avLst/>
          </a:prstGeom>
          <a:solidFill>
            <a:srgbClr val="00B050"/>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Entropy, Information Gain  and Gini Index</a:t>
            </a:r>
            <a:endParaRPr b="1" sz="1800">
              <a:solidFill>
                <a:schemeClr val="lt1"/>
              </a:solidFill>
              <a:latin typeface="Times New Roman"/>
              <a:ea typeface="Times New Roman"/>
              <a:cs typeface="Times New Roman"/>
              <a:sym typeface="Times New Roman"/>
            </a:endParaRPr>
          </a:p>
        </p:txBody>
      </p:sp>
      <p:sp>
        <p:nvSpPr>
          <p:cNvPr id="155" name="Google Shape;155;p27"/>
          <p:cNvSpPr txBox="1"/>
          <p:nvPr/>
        </p:nvSpPr>
        <p:spPr>
          <a:xfrm>
            <a:off x="0" y="1220225"/>
            <a:ext cx="3361911" cy="346249"/>
          </a:xfrm>
          <a:prstGeom prst="rect">
            <a:avLst/>
          </a:prstGeom>
          <a:solidFill>
            <a:schemeClr val="accent1"/>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Example for Computation</a:t>
            </a:r>
            <a:endParaRPr b="1" sz="1800">
              <a:solidFill>
                <a:schemeClr val="lt1"/>
              </a:solidFill>
              <a:latin typeface="Times New Roman"/>
              <a:ea typeface="Times New Roman"/>
              <a:cs typeface="Times New Roman"/>
              <a:sym typeface="Times New Roman"/>
            </a:endParaRPr>
          </a:p>
        </p:txBody>
      </p:sp>
      <p:pic>
        <p:nvPicPr>
          <p:cNvPr id="156" name="Google Shape;156;p27"/>
          <p:cNvPicPr preferRelativeResize="0"/>
          <p:nvPr/>
        </p:nvPicPr>
        <p:blipFill rotWithShape="1">
          <a:blip r:embed="rId4">
            <a:alphaModFix/>
          </a:blip>
          <a:srcRect b="86045" l="0" r="0" t="0"/>
          <a:stretch/>
        </p:blipFill>
        <p:spPr>
          <a:xfrm>
            <a:off x="4480063" y="702252"/>
            <a:ext cx="3758137" cy="409780"/>
          </a:xfrm>
          <a:prstGeom prst="rect">
            <a:avLst/>
          </a:prstGeom>
          <a:noFill/>
          <a:ln>
            <a:noFill/>
          </a:ln>
        </p:spPr>
      </p:pic>
      <p:pic>
        <p:nvPicPr>
          <p:cNvPr id="157" name="Google Shape;157;p27"/>
          <p:cNvPicPr preferRelativeResize="0"/>
          <p:nvPr/>
        </p:nvPicPr>
        <p:blipFill rotWithShape="1">
          <a:blip r:embed="rId4">
            <a:alphaModFix/>
          </a:blip>
          <a:srcRect b="52841" l="0" r="0" t="24821"/>
          <a:stretch/>
        </p:blipFill>
        <p:spPr>
          <a:xfrm>
            <a:off x="4480062" y="2228664"/>
            <a:ext cx="3758137" cy="655983"/>
          </a:xfrm>
          <a:prstGeom prst="rect">
            <a:avLst/>
          </a:prstGeom>
          <a:noFill/>
          <a:ln>
            <a:noFill/>
          </a:ln>
        </p:spPr>
      </p:pic>
      <p:pic>
        <p:nvPicPr>
          <p:cNvPr id="158" name="Google Shape;158;p27"/>
          <p:cNvPicPr preferRelativeResize="0"/>
          <p:nvPr/>
        </p:nvPicPr>
        <p:blipFill rotWithShape="1">
          <a:blip r:embed="rId4">
            <a:alphaModFix/>
          </a:blip>
          <a:srcRect b="0" l="0" r="0" t="52913"/>
          <a:stretch/>
        </p:blipFill>
        <p:spPr>
          <a:xfrm>
            <a:off x="4480062" y="3121967"/>
            <a:ext cx="3758137" cy="1382684"/>
          </a:xfrm>
          <a:prstGeom prst="rect">
            <a:avLst/>
          </a:prstGeom>
          <a:noFill/>
          <a:ln>
            <a:noFill/>
          </a:ln>
        </p:spPr>
      </p:pic>
      <p:sp>
        <p:nvSpPr>
          <p:cNvPr id="159" name="Google Shape;159;p27"/>
          <p:cNvSpPr txBox="1"/>
          <p:nvPr/>
        </p:nvSpPr>
        <p:spPr>
          <a:xfrm>
            <a:off x="4383157" y="1220224"/>
            <a:ext cx="4584423" cy="900247"/>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b="1" lang="en" sz="1400">
                <a:solidFill>
                  <a:schemeClr val="dk1"/>
                </a:solidFill>
                <a:latin typeface="Times New Roman"/>
                <a:ea typeface="Times New Roman"/>
                <a:cs typeface="Times New Roman"/>
                <a:sym typeface="Times New Roman"/>
              </a:rPr>
              <a:t>Entropy</a:t>
            </a:r>
            <a:r>
              <a:rPr lang="en" sz="1400">
                <a:solidFill>
                  <a:schemeClr val="dk1"/>
                </a:solidFill>
                <a:latin typeface="Times New Roman"/>
                <a:ea typeface="Times New Roman"/>
                <a:cs typeface="Times New Roman"/>
                <a:sym typeface="Times New Roman"/>
              </a:rPr>
              <a:t> in a decision tree is a measure of uncertainty or impurity in a dataset. It quantifies the amount of disorder or randomness in the data and is used to determine how a decision tree splits the data at each node.</a:t>
            </a:r>
            <a:endParaRPr sz="14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54"/>
                                        </p:tgtEl>
                                        <p:attrNameLst>
                                          <p:attrName>style.visibility</p:attrName>
                                        </p:attrNameLst>
                                      </p:cBhvr>
                                      <p:to>
                                        <p:strVal val="visible"/>
                                      </p:to>
                                    </p:set>
                                    <p:anim calcmode="lin" valueType="num">
                                      <p:cBhvr additive="base">
                                        <p:cTn dur="500"/>
                                        <p:tgtEl>
                                          <p:spTgt spid="15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55"/>
                                        </p:tgtEl>
                                        <p:attrNameLst>
                                          <p:attrName>style.visibility</p:attrName>
                                        </p:attrNameLst>
                                      </p:cBhvr>
                                      <p:to>
                                        <p:strVal val="visible"/>
                                      </p:to>
                                    </p:set>
                                    <p:anim calcmode="lin" valueType="num">
                                      <p:cBhvr additive="base">
                                        <p:cTn dur="500"/>
                                        <p:tgtEl>
                                          <p:spTgt spid="155"/>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000"/>
                                        <p:tgtEl>
                                          <p:spTgt spid="1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8"/>
          <p:cNvSpPr txBox="1"/>
          <p:nvPr/>
        </p:nvSpPr>
        <p:spPr>
          <a:xfrm>
            <a:off x="422723" y="62795"/>
            <a:ext cx="8298554" cy="692497"/>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b="1" lang="en" sz="1400">
                <a:solidFill>
                  <a:schemeClr val="dk1"/>
                </a:solidFill>
                <a:latin typeface="Times New Roman"/>
                <a:ea typeface="Times New Roman"/>
                <a:cs typeface="Times New Roman"/>
                <a:sym typeface="Times New Roman"/>
              </a:rPr>
              <a:t>Information gain</a:t>
            </a:r>
            <a:r>
              <a:rPr lang="en" sz="1400">
                <a:solidFill>
                  <a:schemeClr val="dk1"/>
                </a:solidFill>
                <a:latin typeface="Times New Roman"/>
                <a:ea typeface="Times New Roman"/>
                <a:cs typeface="Times New Roman"/>
                <a:sym typeface="Times New Roman"/>
              </a:rPr>
              <a:t> in a decision tree is a measure used to determine which feature to split the data on at each step of building the tree. It quantifies the reduction in entropy or impurity that a particular split will achieve. Essentially, it helps in selecting the feature that will best separate the data into distinct classes.</a:t>
            </a:r>
            <a:endParaRPr sz="1400">
              <a:solidFill>
                <a:schemeClr val="dk1"/>
              </a:solidFill>
              <a:latin typeface="Times New Roman"/>
              <a:ea typeface="Times New Roman"/>
              <a:cs typeface="Times New Roman"/>
              <a:sym typeface="Times New Roman"/>
            </a:endParaRPr>
          </a:p>
        </p:txBody>
      </p:sp>
      <p:grpSp>
        <p:nvGrpSpPr>
          <p:cNvPr id="165" name="Google Shape;165;p28"/>
          <p:cNvGrpSpPr/>
          <p:nvPr/>
        </p:nvGrpSpPr>
        <p:grpSpPr>
          <a:xfrm>
            <a:off x="587846" y="802628"/>
            <a:ext cx="7824103" cy="4159265"/>
            <a:chOff x="823552" y="1055349"/>
            <a:chExt cx="10432137" cy="5545687"/>
          </a:xfrm>
        </p:grpSpPr>
        <p:pic>
          <p:nvPicPr>
            <p:cNvPr id="166" name="Google Shape;166;p28"/>
            <p:cNvPicPr preferRelativeResize="0"/>
            <p:nvPr/>
          </p:nvPicPr>
          <p:blipFill rotWithShape="1">
            <a:blip r:embed="rId3">
              <a:alphaModFix/>
            </a:blip>
            <a:srcRect b="1" l="0" r="0" t="50893"/>
            <a:stretch/>
          </p:blipFill>
          <p:spPr>
            <a:xfrm>
              <a:off x="6886255" y="4963105"/>
              <a:ext cx="4369434" cy="1608341"/>
            </a:xfrm>
            <a:prstGeom prst="rect">
              <a:avLst/>
            </a:prstGeom>
            <a:noFill/>
            <a:ln>
              <a:noFill/>
            </a:ln>
          </p:spPr>
        </p:pic>
        <p:grpSp>
          <p:nvGrpSpPr>
            <p:cNvPr id="167" name="Google Shape;167;p28"/>
            <p:cNvGrpSpPr/>
            <p:nvPr/>
          </p:nvGrpSpPr>
          <p:grpSpPr>
            <a:xfrm>
              <a:off x="1114646" y="2423636"/>
              <a:ext cx="4333491" cy="4177400"/>
              <a:chOff x="203294" y="1775108"/>
              <a:chExt cx="5055999" cy="4873883"/>
            </a:xfrm>
          </p:grpSpPr>
          <p:pic>
            <p:nvPicPr>
              <p:cNvPr id="168" name="Google Shape;168;p28"/>
              <p:cNvPicPr preferRelativeResize="0"/>
              <p:nvPr/>
            </p:nvPicPr>
            <p:blipFill rotWithShape="1">
              <a:blip r:embed="rId4">
                <a:alphaModFix/>
              </a:blip>
              <a:srcRect b="0" l="0" r="0" t="49792"/>
              <a:stretch/>
            </p:blipFill>
            <p:spPr>
              <a:xfrm>
                <a:off x="203294" y="4772498"/>
                <a:ext cx="5055999" cy="1876493"/>
              </a:xfrm>
              <a:prstGeom prst="rect">
                <a:avLst/>
              </a:prstGeom>
              <a:noFill/>
              <a:ln>
                <a:noFill/>
              </a:ln>
            </p:spPr>
          </p:pic>
          <p:pic>
            <p:nvPicPr>
              <p:cNvPr id="169" name="Google Shape;169;p28"/>
              <p:cNvPicPr preferRelativeResize="0"/>
              <p:nvPr/>
            </p:nvPicPr>
            <p:blipFill rotWithShape="1">
              <a:blip r:embed="rId5">
                <a:alphaModFix/>
              </a:blip>
              <a:srcRect b="0" l="0" r="0" t="42717"/>
              <a:stretch/>
            </p:blipFill>
            <p:spPr>
              <a:xfrm>
                <a:off x="244855" y="1775108"/>
                <a:ext cx="4972878" cy="2234069"/>
              </a:xfrm>
              <a:prstGeom prst="rect">
                <a:avLst/>
              </a:prstGeom>
              <a:noFill/>
              <a:ln>
                <a:noFill/>
              </a:ln>
            </p:spPr>
          </p:pic>
        </p:grpSp>
        <p:pic>
          <p:nvPicPr>
            <p:cNvPr id="170" name="Google Shape;170;p28"/>
            <p:cNvPicPr preferRelativeResize="0"/>
            <p:nvPr/>
          </p:nvPicPr>
          <p:blipFill rotWithShape="1">
            <a:blip r:embed="rId5">
              <a:alphaModFix/>
            </a:blip>
            <a:srcRect b="57878" l="0" r="32623" t="24579"/>
            <a:stretch/>
          </p:blipFill>
          <p:spPr>
            <a:xfrm>
              <a:off x="4332611" y="1817349"/>
              <a:ext cx="2871767" cy="586408"/>
            </a:xfrm>
            <a:prstGeom prst="rect">
              <a:avLst/>
            </a:prstGeom>
            <a:noFill/>
            <a:ln>
              <a:noFill/>
            </a:ln>
          </p:spPr>
        </p:pic>
        <p:pic>
          <p:nvPicPr>
            <p:cNvPr id="171" name="Google Shape;171;p28"/>
            <p:cNvPicPr preferRelativeResize="0"/>
            <p:nvPr/>
          </p:nvPicPr>
          <p:blipFill rotWithShape="1">
            <a:blip r:embed="rId5">
              <a:alphaModFix/>
            </a:blip>
            <a:srcRect b="77205" l="0" r="0" t="0"/>
            <a:stretch/>
          </p:blipFill>
          <p:spPr>
            <a:xfrm>
              <a:off x="823552" y="1055349"/>
              <a:ext cx="4262248" cy="762000"/>
            </a:xfrm>
            <a:prstGeom prst="rect">
              <a:avLst/>
            </a:prstGeom>
            <a:noFill/>
            <a:ln>
              <a:noFill/>
            </a:ln>
          </p:spPr>
        </p:pic>
        <p:pic>
          <p:nvPicPr>
            <p:cNvPr id="172" name="Google Shape;172;p28"/>
            <p:cNvPicPr preferRelativeResize="0"/>
            <p:nvPr/>
          </p:nvPicPr>
          <p:blipFill rotWithShape="1">
            <a:blip r:embed="rId6">
              <a:alphaModFix/>
            </a:blip>
            <a:srcRect b="78572" l="0" r="0" t="0"/>
            <a:stretch/>
          </p:blipFill>
          <p:spPr>
            <a:xfrm>
              <a:off x="6922155" y="1075227"/>
              <a:ext cx="4333534" cy="722243"/>
            </a:xfrm>
            <a:prstGeom prst="rect">
              <a:avLst/>
            </a:prstGeom>
            <a:noFill/>
            <a:ln>
              <a:noFill/>
            </a:ln>
          </p:spPr>
        </p:pic>
        <p:pic>
          <p:nvPicPr>
            <p:cNvPr id="173" name="Google Shape;173;p28"/>
            <p:cNvPicPr preferRelativeResize="0"/>
            <p:nvPr/>
          </p:nvPicPr>
          <p:blipFill rotWithShape="1">
            <a:blip r:embed="rId6">
              <a:alphaModFix/>
            </a:blip>
            <a:srcRect b="0" l="0" r="0" t="42651"/>
            <a:stretch/>
          </p:blipFill>
          <p:spPr>
            <a:xfrm>
              <a:off x="6922155" y="2413811"/>
              <a:ext cx="4333534" cy="1932953"/>
            </a:xfrm>
            <a:prstGeom prst="rect">
              <a:avLst/>
            </a:prstGeom>
            <a:noFill/>
            <a:ln>
              <a:noFill/>
            </a:ln>
          </p:spPr>
        </p:pic>
        <p:pic>
          <p:nvPicPr>
            <p:cNvPr id="174" name="Google Shape;174;p28"/>
            <p:cNvPicPr preferRelativeResize="0"/>
            <p:nvPr/>
          </p:nvPicPr>
          <p:blipFill rotWithShape="1">
            <a:blip r:embed="rId4">
              <a:alphaModFix/>
            </a:blip>
            <a:srcRect b="49118" l="0" r="0" t="29367"/>
            <a:stretch/>
          </p:blipFill>
          <p:spPr>
            <a:xfrm>
              <a:off x="3868625" y="4406288"/>
              <a:ext cx="4333491" cy="689173"/>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9"/>
          <p:cNvSpPr txBox="1"/>
          <p:nvPr/>
        </p:nvSpPr>
        <p:spPr>
          <a:xfrm>
            <a:off x="132874" y="85846"/>
            <a:ext cx="8818105" cy="692497"/>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lang="en" sz="1400">
                <a:solidFill>
                  <a:schemeClr val="dk1"/>
                </a:solidFill>
                <a:latin typeface="Times New Roman"/>
                <a:ea typeface="Times New Roman"/>
                <a:cs typeface="Times New Roman"/>
                <a:sym typeface="Times New Roman"/>
              </a:rPr>
              <a:t>The </a:t>
            </a:r>
            <a:r>
              <a:rPr b="1" lang="en" sz="1400">
                <a:solidFill>
                  <a:schemeClr val="dk1"/>
                </a:solidFill>
                <a:latin typeface="Times New Roman"/>
                <a:ea typeface="Times New Roman"/>
                <a:cs typeface="Times New Roman"/>
                <a:sym typeface="Times New Roman"/>
              </a:rPr>
              <a:t>Gini index</a:t>
            </a:r>
            <a:r>
              <a:rPr lang="en" sz="1400">
                <a:solidFill>
                  <a:schemeClr val="dk1"/>
                </a:solidFill>
                <a:latin typeface="Times New Roman"/>
                <a:ea typeface="Times New Roman"/>
                <a:cs typeface="Times New Roman"/>
                <a:sym typeface="Times New Roman"/>
              </a:rPr>
              <a:t>, also known as Gini impurity, is another measure of impurity or disorder used in decision trees, similar to entropy. It quantifies the probability of a randomly chosen element being incorrectly classified if it was randomly labeled according to the distribution of classes in the dataset.</a:t>
            </a:r>
            <a:endParaRPr sz="1400">
              <a:solidFill>
                <a:schemeClr val="dk1"/>
              </a:solidFill>
              <a:latin typeface="Times New Roman"/>
              <a:ea typeface="Times New Roman"/>
              <a:cs typeface="Times New Roman"/>
              <a:sym typeface="Times New Roman"/>
            </a:endParaRPr>
          </a:p>
        </p:txBody>
      </p:sp>
      <p:grpSp>
        <p:nvGrpSpPr>
          <p:cNvPr id="180" name="Google Shape;180;p29"/>
          <p:cNvGrpSpPr/>
          <p:nvPr/>
        </p:nvGrpSpPr>
        <p:grpSpPr>
          <a:xfrm>
            <a:off x="607958" y="904198"/>
            <a:ext cx="7867937" cy="3881002"/>
            <a:chOff x="551720" y="1086328"/>
            <a:chExt cx="10490582" cy="5174669"/>
          </a:xfrm>
        </p:grpSpPr>
        <p:pic>
          <p:nvPicPr>
            <p:cNvPr id="181" name="Google Shape;181;p29"/>
            <p:cNvPicPr preferRelativeResize="0"/>
            <p:nvPr/>
          </p:nvPicPr>
          <p:blipFill rotWithShape="1">
            <a:blip r:embed="rId3">
              <a:alphaModFix/>
            </a:blip>
            <a:srcRect b="0" l="0" r="0" t="43898"/>
            <a:stretch/>
          </p:blipFill>
          <p:spPr>
            <a:xfrm>
              <a:off x="1043609" y="1989890"/>
              <a:ext cx="4242623" cy="1660969"/>
            </a:xfrm>
            <a:prstGeom prst="rect">
              <a:avLst/>
            </a:prstGeom>
            <a:noFill/>
            <a:ln>
              <a:noFill/>
            </a:ln>
          </p:spPr>
        </p:pic>
        <p:pic>
          <p:nvPicPr>
            <p:cNvPr id="182" name="Google Shape;182;p29"/>
            <p:cNvPicPr preferRelativeResize="0"/>
            <p:nvPr/>
          </p:nvPicPr>
          <p:blipFill rotWithShape="1">
            <a:blip r:embed="rId4">
              <a:alphaModFix/>
            </a:blip>
            <a:srcRect b="0" l="1613" r="0" t="45552"/>
            <a:stretch/>
          </p:blipFill>
          <p:spPr>
            <a:xfrm>
              <a:off x="782524" y="4691662"/>
              <a:ext cx="4126021" cy="1569335"/>
            </a:xfrm>
            <a:prstGeom prst="rect">
              <a:avLst/>
            </a:prstGeom>
            <a:noFill/>
            <a:ln>
              <a:noFill/>
            </a:ln>
          </p:spPr>
        </p:pic>
        <p:pic>
          <p:nvPicPr>
            <p:cNvPr id="183" name="Google Shape;183;p29"/>
            <p:cNvPicPr preferRelativeResize="0"/>
            <p:nvPr/>
          </p:nvPicPr>
          <p:blipFill rotWithShape="1">
            <a:blip r:embed="rId5">
              <a:alphaModFix/>
            </a:blip>
            <a:srcRect b="0" l="0" r="0" t="46902"/>
            <a:stretch/>
          </p:blipFill>
          <p:spPr>
            <a:xfrm>
              <a:off x="6668885" y="2028188"/>
              <a:ext cx="4373417" cy="1584372"/>
            </a:xfrm>
            <a:prstGeom prst="rect">
              <a:avLst/>
            </a:prstGeom>
            <a:noFill/>
            <a:ln>
              <a:noFill/>
            </a:ln>
          </p:spPr>
        </p:pic>
        <p:pic>
          <p:nvPicPr>
            <p:cNvPr id="184" name="Google Shape;184;p29"/>
            <p:cNvPicPr preferRelativeResize="0"/>
            <p:nvPr/>
          </p:nvPicPr>
          <p:blipFill rotWithShape="1">
            <a:blip r:embed="rId6">
              <a:alphaModFix/>
            </a:blip>
            <a:srcRect b="0" l="0" r="0" t="33104"/>
            <a:stretch/>
          </p:blipFill>
          <p:spPr>
            <a:xfrm>
              <a:off x="6668885" y="4518859"/>
              <a:ext cx="4302603" cy="1719880"/>
            </a:xfrm>
            <a:prstGeom prst="rect">
              <a:avLst/>
            </a:prstGeom>
            <a:noFill/>
            <a:ln>
              <a:noFill/>
            </a:ln>
          </p:spPr>
        </p:pic>
        <p:pic>
          <p:nvPicPr>
            <p:cNvPr id="185" name="Google Shape;185;p29"/>
            <p:cNvPicPr preferRelativeResize="0"/>
            <p:nvPr/>
          </p:nvPicPr>
          <p:blipFill rotWithShape="1">
            <a:blip r:embed="rId3">
              <a:alphaModFix/>
            </a:blip>
            <a:srcRect b="54293" l="0" r="59943" t="18170"/>
            <a:stretch/>
          </p:blipFill>
          <p:spPr>
            <a:xfrm>
              <a:off x="4227094" y="1589508"/>
              <a:ext cx="1653658" cy="793263"/>
            </a:xfrm>
            <a:prstGeom prst="rect">
              <a:avLst/>
            </a:prstGeom>
            <a:noFill/>
            <a:ln>
              <a:noFill/>
            </a:ln>
          </p:spPr>
        </p:pic>
        <p:pic>
          <p:nvPicPr>
            <p:cNvPr id="186" name="Google Shape;186;p29"/>
            <p:cNvPicPr preferRelativeResize="0"/>
            <p:nvPr/>
          </p:nvPicPr>
          <p:blipFill rotWithShape="1">
            <a:blip r:embed="rId3">
              <a:alphaModFix/>
            </a:blip>
            <a:srcRect b="86483" l="0" r="0" t="0"/>
            <a:stretch/>
          </p:blipFill>
          <p:spPr>
            <a:xfrm>
              <a:off x="551720" y="1118955"/>
              <a:ext cx="4128225" cy="389389"/>
            </a:xfrm>
            <a:prstGeom prst="rect">
              <a:avLst/>
            </a:prstGeom>
            <a:noFill/>
            <a:ln>
              <a:noFill/>
            </a:ln>
          </p:spPr>
        </p:pic>
        <p:pic>
          <p:nvPicPr>
            <p:cNvPr id="187" name="Google Shape;187;p29"/>
            <p:cNvPicPr preferRelativeResize="0"/>
            <p:nvPr/>
          </p:nvPicPr>
          <p:blipFill rotWithShape="1">
            <a:blip r:embed="rId5">
              <a:alphaModFix/>
            </a:blip>
            <a:srcRect b="88819" l="0" r="0" t="0"/>
            <a:stretch/>
          </p:blipFill>
          <p:spPr>
            <a:xfrm>
              <a:off x="6347792" y="1086328"/>
              <a:ext cx="4495800" cy="342947"/>
            </a:xfrm>
            <a:prstGeom prst="rect">
              <a:avLst/>
            </a:prstGeom>
            <a:noFill/>
            <a:ln>
              <a:noFill/>
            </a:ln>
          </p:spPr>
        </p:pic>
        <p:pic>
          <p:nvPicPr>
            <p:cNvPr id="188" name="Google Shape;188;p29"/>
            <p:cNvPicPr preferRelativeResize="0"/>
            <p:nvPr/>
          </p:nvPicPr>
          <p:blipFill rotWithShape="1">
            <a:blip r:embed="rId4">
              <a:alphaModFix/>
            </a:blip>
            <a:srcRect b="57187" l="1613" r="0" t="19617"/>
            <a:stretch/>
          </p:blipFill>
          <p:spPr>
            <a:xfrm>
              <a:off x="3694502" y="3886831"/>
              <a:ext cx="4126021" cy="668556"/>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30"/>
          <p:cNvPicPr preferRelativeResize="0"/>
          <p:nvPr/>
        </p:nvPicPr>
        <p:blipFill rotWithShape="1">
          <a:blip r:embed="rId3">
            <a:alphaModFix/>
          </a:blip>
          <a:srcRect b="0" l="0" r="0" t="0"/>
          <a:stretch/>
        </p:blipFill>
        <p:spPr>
          <a:xfrm>
            <a:off x="176546" y="1135656"/>
            <a:ext cx="4258269" cy="2872188"/>
          </a:xfrm>
          <a:prstGeom prst="rect">
            <a:avLst/>
          </a:prstGeom>
          <a:noFill/>
          <a:ln>
            <a:noFill/>
          </a:ln>
        </p:spPr>
      </p:pic>
      <p:pic>
        <p:nvPicPr>
          <p:cNvPr id="194" name="Google Shape;194;p30"/>
          <p:cNvPicPr preferRelativeResize="0"/>
          <p:nvPr/>
        </p:nvPicPr>
        <p:blipFill rotWithShape="1">
          <a:blip r:embed="rId4">
            <a:alphaModFix/>
          </a:blip>
          <a:srcRect b="0" l="0" r="0" t="0"/>
          <a:stretch/>
        </p:blipFill>
        <p:spPr>
          <a:xfrm>
            <a:off x="4709185" y="1083428"/>
            <a:ext cx="4310252" cy="297664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31"/>
          <p:cNvPicPr preferRelativeResize="0"/>
          <p:nvPr/>
        </p:nvPicPr>
        <p:blipFill rotWithShape="1">
          <a:blip r:embed="rId3">
            <a:alphaModFix/>
          </a:blip>
          <a:srcRect b="0" l="0" r="0" t="0"/>
          <a:stretch/>
        </p:blipFill>
        <p:spPr>
          <a:xfrm>
            <a:off x="420902" y="1225911"/>
            <a:ext cx="4151098" cy="3057952"/>
          </a:xfrm>
          <a:prstGeom prst="rect">
            <a:avLst/>
          </a:prstGeom>
          <a:noFill/>
          <a:ln>
            <a:noFill/>
          </a:ln>
        </p:spPr>
      </p:pic>
      <p:pic>
        <p:nvPicPr>
          <p:cNvPr id="200" name="Google Shape;200;p31"/>
          <p:cNvPicPr preferRelativeResize="0"/>
          <p:nvPr/>
        </p:nvPicPr>
        <p:blipFill rotWithShape="1">
          <a:blip r:embed="rId4">
            <a:alphaModFix/>
          </a:blip>
          <a:srcRect b="0" l="0" r="0" t="0"/>
          <a:stretch/>
        </p:blipFill>
        <p:spPr>
          <a:xfrm>
            <a:off x="5045840" y="1139681"/>
            <a:ext cx="3517477" cy="3230414"/>
          </a:xfrm>
          <a:prstGeom prst="rect">
            <a:avLst/>
          </a:prstGeom>
          <a:noFill/>
          <a:ln>
            <a:noFill/>
          </a:ln>
        </p:spPr>
      </p:pic>
      <p:sp>
        <p:nvSpPr>
          <p:cNvPr id="201" name="Google Shape;201;p31"/>
          <p:cNvSpPr txBox="1"/>
          <p:nvPr/>
        </p:nvSpPr>
        <p:spPr>
          <a:xfrm>
            <a:off x="805070" y="513389"/>
            <a:ext cx="2944468" cy="346249"/>
          </a:xfrm>
          <a:prstGeom prst="rect">
            <a:avLst/>
          </a:prstGeom>
          <a:solidFill>
            <a:schemeClr val="accent1"/>
          </a:solid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800">
                <a:solidFill>
                  <a:schemeClr val="lt1"/>
                </a:solidFill>
                <a:latin typeface="Times New Roman"/>
                <a:ea typeface="Times New Roman"/>
                <a:cs typeface="Times New Roman"/>
                <a:sym typeface="Times New Roman"/>
              </a:rPr>
              <a:t>Example for Tree Creation</a:t>
            </a:r>
            <a:endParaRPr b="1" sz="1800">
              <a:solidFill>
                <a:schemeClr val="lt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5" name="Shape 205"/>
        <p:cNvGrpSpPr/>
        <p:nvPr/>
      </p:nvGrpSpPr>
      <p:grpSpPr>
        <a:xfrm>
          <a:off x="0" y="0"/>
          <a:ext cx="0" cy="0"/>
          <a:chOff x="0" y="0"/>
          <a:chExt cx="0" cy="0"/>
        </a:xfrm>
      </p:grpSpPr>
      <p:grpSp>
        <p:nvGrpSpPr>
          <p:cNvPr id="206" name="Google Shape;206;p32"/>
          <p:cNvGrpSpPr/>
          <p:nvPr/>
        </p:nvGrpSpPr>
        <p:grpSpPr>
          <a:xfrm>
            <a:off x="3104906" y="0"/>
            <a:ext cx="2605078" cy="3384274"/>
            <a:chOff x="2988516" y="497578"/>
            <a:chExt cx="3306261" cy="4295186"/>
          </a:xfrm>
        </p:grpSpPr>
        <p:pic>
          <p:nvPicPr>
            <p:cNvPr id="207" name="Google Shape;207;p32"/>
            <p:cNvPicPr preferRelativeResize="0"/>
            <p:nvPr/>
          </p:nvPicPr>
          <p:blipFill rotWithShape="1">
            <a:blip r:embed="rId3">
              <a:alphaModFix/>
            </a:blip>
            <a:srcRect b="0" l="0" r="0" t="0"/>
            <a:stretch/>
          </p:blipFill>
          <p:spPr>
            <a:xfrm>
              <a:off x="2988516" y="497578"/>
              <a:ext cx="3306261" cy="3060163"/>
            </a:xfrm>
            <a:prstGeom prst="rect">
              <a:avLst/>
            </a:prstGeom>
            <a:noFill/>
            <a:ln>
              <a:noFill/>
            </a:ln>
          </p:spPr>
        </p:pic>
        <p:pic>
          <p:nvPicPr>
            <p:cNvPr id="208" name="Google Shape;208;p32"/>
            <p:cNvPicPr preferRelativeResize="0"/>
            <p:nvPr/>
          </p:nvPicPr>
          <p:blipFill rotWithShape="1">
            <a:blip r:embed="rId4">
              <a:alphaModFix/>
            </a:blip>
            <a:srcRect b="0" l="0" r="0" t="0"/>
            <a:stretch/>
          </p:blipFill>
          <p:spPr>
            <a:xfrm>
              <a:off x="2988516" y="3557741"/>
              <a:ext cx="3306261" cy="1235023"/>
            </a:xfrm>
            <a:prstGeom prst="rect">
              <a:avLst/>
            </a:prstGeom>
            <a:noFill/>
            <a:ln>
              <a:noFill/>
            </a:ln>
          </p:spPr>
        </p:pic>
      </p:grpSp>
      <p:pic>
        <p:nvPicPr>
          <p:cNvPr id="209" name="Google Shape;209;p32"/>
          <p:cNvPicPr preferRelativeResize="0"/>
          <p:nvPr/>
        </p:nvPicPr>
        <p:blipFill rotWithShape="1">
          <a:blip r:embed="rId5">
            <a:alphaModFix/>
          </a:blip>
          <a:srcRect b="0" l="0" r="0" t="0"/>
          <a:stretch/>
        </p:blipFill>
        <p:spPr>
          <a:xfrm>
            <a:off x="3958258" y="3268019"/>
            <a:ext cx="4728461" cy="1554323"/>
          </a:xfrm>
          <a:prstGeom prst="rect">
            <a:avLst/>
          </a:prstGeom>
          <a:noFill/>
          <a:ln>
            <a:noFill/>
          </a:ln>
        </p:spPr>
      </p:pic>
      <p:pic>
        <p:nvPicPr>
          <p:cNvPr id="210" name="Google Shape;210;p32"/>
          <p:cNvPicPr preferRelativeResize="0"/>
          <p:nvPr/>
        </p:nvPicPr>
        <p:blipFill rotWithShape="1">
          <a:blip r:embed="rId6">
            <a:alphaModFix/>
          </a:blip>
          <a:srcRect b="0" l="0" r="0" t="0"/>
          <a:stretch/>
        </p:blipFill>
        <p:spPr>
          <a:xfrm>
            <a:off x="73468" y="10572"/>
            <a:ext cx="2795811" cy="2668305"/>
          </a:xfrm>
          <a:prstGeom prst="rect">
            <a:avLst/>
          </a:prstGeom>
          <a:noFill/>
          <a:ln>
            <a:noFill/>
          </a:ln>
        </p:spPr>
      </p:pic>
      <p:pic>
        <p:nvPicPr>
          <p:cNvPr id="211" name="Google Shape;211;p32"/>
          <p:cNvPicPr preferRelativeResize="0"/>
          <p:nvPr/>
        </p:nvPicPr>
        <p:blipFill rotWithShape="1">
          <a:blip r:embed="rId7">
            <a:alphaModFix/>
          </a:blip>
          <a:srcRect b="0" l="0" r="0" t="0"/>
          <a:stretch/>
        </p:blipFill>
        <p:spPr>
          <a:xfrm>
            <a:off x="6027652" y="104360"/>
            <a:ext cx="2869924" cy="2668306"/>
          </a:xfrm>
          <a:prstGeom prst="rect">
            <a:avLst/>
          </a:prstGeom>
          <a:noFill/>
          <a:ln>
            <a:noFill/>
          </a:ln>
        </p:spPr>
      </p:pic>
      <p:pic>
        <p:nvPicPr>
          <p:cNvPr id="212" name="Google Shape;212;p32"/>
          <p:cNvPicPr preferRelativeResize="0"/>
          <p:nvPr/>
        </p:nvPicPr>
        <p:blipFill rotWithShape="1">
          <a:blip r:embed="rId8">
            <a:alphaModFix/>
          </a:blip>
          <a:srcRect b="0" l="0" r="0" t="0"/>
          <a:stretch/>
        </p:blipFill>
        <p:spPr>
          <a:xfrm>
            <a:off x="962255" y="3625479"/>
            <a:ext cx="2653985" cy="127202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16" name="Shape 216"/>
        <p:cNvGrpSpPr/>
        <p:nvPr/>
      </p:nvGrpSpPr>
      <p:grpSpPr>
        <a:xfrm>
          <a:off x="0" y="0"/>
          <a:ext cx="0" cy="0"/>
          <a:chOff x="0" y="0"/>
          <a:chExt cx="0" cy="0"/>
        </a:xfrm>
      </p:grpSpPr>
      <p:grpSp>
        <p:nvGrpSpPr>
          <p:cNvPr id="217" name="Google Shape;217;p33"/>
          <p:cNvGrpSpPr/>
          <p:nvPr/>
        </p:nvGrpSpPr>
        <p:grpSpPr>
          <a:xfrm>
            <a:off x="0" y="1917012"/>
            <a:ext cx="4442793" cy="3064051"/>
            <a:chOff x="79511" y="170625"/>
            <a:chExt cx="5923724" cy="4085401"/>
          </a:xfrm>
        </p:grpSpPr>
        <p:pic>
          <p:nvPicPr>
            <p:cNvPr id="218" name="Google Shape;218;p33"/>
            <p:cNvPicPr preferRelativeResize="0"/>
            <p:nvPr/>
          </p:nvPicPr>
          <p:blipFill rotWithShape="1">
            <a:blip r:embed="rId3">
              <a:alphaModFix/>
            </a:blip>
            <a:srcRect b="0" l="0" r="0" t="47414"/>
            <a:stretch/>
          </p:blipFill>
          <p:spPr>
            <a:xfrm>
              <a:off x="79511" y="2783144"/>
              <a:ext cx="5923724" cy="1472882"/>
            </a:xfrm>
            <a:prstGeom prst="rect">
              <a:avLst/>
            </a:prstGeom>
            <a:noFill/>
            <a:ln>
              <a:noFill/>
            </a:ln>
          </p:spPr>
        </p:pic>
        <p:pic>
          <p:nvPicPr>
            <p:cNvPr id="219" name="Google Shape;219;p33"/>
            <p:cNvPicPr preferRelativeResize="0"/>
            <p:nvPr/>
          </p:nvPicPr>
          <p:blipFill rotWithShape="1">
            <a:blip r:embed="rId4">
              <a:alphaModFix/>
            </a:blip>
            <a:srcRect b="0" l="0" r="0" t="0"/>
            <a:stretch/>
          </p:blipFill>
          <p:spPr>
            <a:xfrm>
              <a:off x="276362" y="1459508"/>
              <a:ext cx="5530023" cy="1288612"/>
            </a:xfrm>
            <a:prstGeom prst="rect">
              <a:avLst/>
            </a:prstGeom>
            <a:noFill/>
            <a:ln>
              <a:noFill/>
            </a:ln>
          </p:spPr>
        </p:pic>
        <p:pic>
          <p:nvPicPr>
            <p:cNvPr id="220" name="Google Shape;220;p33"/>
            <p:cNvPicPr preferRelativeResize="0"/>
            <p:nvPr/>
          </p:nvPicPr>
          <p:blipFill rotWithShape="1">
            <a:blip r:embed="rId5">
              <a:alphaModFix/>
            </a:blip>
            <a:srcRect b="0" l="0" r="0" t="0"/>
            <a:stretch/>
          </p:blipFill>
          <p:spPr>
            <a:xfrm>
              <a:off x="294307" y="170625"/>
              <a:ext cx="5241790" cy="1226675"/>
            </a:xfrm>
            <a:prstGeom prst="rect">
              <a:avLst/>
            </a:prstGeom>
            <a:noFill/>
            <a:ln>
              <a:noFill/>
            </a:ln>
          </p:spPr>
        </p:pic>
      </p:grpSp>
      <p:pic>
        <p:nvPicPr>
          <p:cNvPr id="221" name="Google Shape;221;p33"/>
          <p:cNvPicPr preferRelativeResize="0"/>
          <p:nvPr/>
        </p:nvPicPr>
        <p:blipFill rotWithShape="1">
          <a:blip r:embed="rId6">
            <a:alphaModFix/>
          </a:blip>
          <a:srcRect b="0" l="0" r="0" t="3247"/>
          <a:stretch/>
        </p:blipFill>
        <p:spPr>
          <a:xfrm>
            <a:off x="1840118" y="33107"/>
            <a:ext cx="4840055" cy="1788538"/>
          </a:xfrm>
          <a:prstGeom prst="rect">
            <a:avLst/>
          </a:prstGeom>
          <a:noFill/>
          <a:ln>
            <a:noFill/>
          </a:ln>
        </p:spPr>
      </p:pic>
      <p:grpSp>
        <p:nvGrpSpPr>
          <p:cNvPr id="222" name="Google Shape;222;p33"/>
          <p:cNvGrpSpPr/>
          <p:nvPr/>
        </p:nvGrpSpPr>
        <p:grpSpPr>
          <a:xfrm>
            <a:off x="4532244" y="1955524"/>
            <a:ext cx="4474760" cy="1925778"/>
            <a:chOff x="138267" y="583773"/>
            <a:chExt cx="7712765" cy="3447617"/>
          </a:xfrm>
        </p:grpSpPr>
        <p:pic>
          <p:nvPicPr>
            <p:cNvPr id="223" name="Google Shape;223;p33"/>
            <p:cNvPicPr preferRelativeResize="0"/>
            <p:nvPr/>
          </p:nvPicPr>
          <p:blipFill rotWithShape="1">
            <a:blip r:embed="rId7">
              <a:alphaModFix/>
            </a:blip>
            <a:srcRect b="0" l="0" r="0" t="0"/>
            <a:stretch/>
          </p:blipFill>
          <p:spPr>
            <a:xfrm>
              <a:off x="138267" y="583773"/>
              <a:ext cx="7574498" cy="1701464"/>
            </a:xfrm>
            <a:prstGeom prst="rect">
              <a:avLst/>
            </a:prstGeom>
            <a:noFill/>
            <a:ln>
              <a:noFill/>
            </a:ln>
          </p:spPr>
        </p:pic>
        <p:pic>
          <p:nvPicPr>
            <p:cNvPr id="224" name="Google Shape;224;p33"/>
            <p:cNvPicPr preferRelativeResize="0"/>
            <p:nvPr/>
          </p:nvPicPr>
          <p:blipFill rotWithShape="1">
            <a:blip r:embed="rId8">
              <a:alphaModFix/>
            </a:blip>
            <a:srcRect b="0" l="0" r="0" t="0"/>
            <a:stretch/>
          </p:blipFill>
          <p:spPr>
            <a:xfrm>
              <a:off x="138267" y="2285237"/>
              <a:ext cx="7712765" cy="1746153"/>
            </a:xfrm>
            <a:prstGeom prst="rect">
              <a:avLst/>
            </a:prstGeom>
            <a:noFill/>
            <a:ln>
              <a:noFill/>
            </a:ln>
          </p:spPr>
        </p:pic>
      </p:grpSp>
      <p:pic>
        <p:nvPicPr>
          <p:cNvPr id="225" name="Google Shape;225;p33"/>
          <p:cNvPicPr preferRelativeResize="0"/>
          <p:nvPr/>
        </p:nvPicPr>
        <p:blipFill rotWithShape="1">
          <a:blip r:embed="rId9">
            <a:alphaModFix/>
          </a:blip>
          <a:srcRect b="0" l="0" r="0" t="0"/>
          <a:stretch/>
        </p:blipFill>
        <p:spPr>
          <a:xfrm>
            <a:off x="4868855" y="4099484"/>
            <a:ext cx="3801536" cy="88157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